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73" r:id="rId10"/>
    <p:sldId id="272" r:id="rId11"/>
    <p:sldId id="271" r:id="rId12"/>
    <p:sldId id="270" r:id="rId13"/>
    <p:sldId id="269" r:id="rId14"/>
    <p:sldId id="268" r:id="rId15"/>
  </p:sldIdLst>
  <p:sldSz cx="9144000" cy="6858000" type="screen4x3"/>
  <p:notesSz cx="6858000" cy="9144000"/>
  <p:embeddedFontLst>
    <p:embeddedFont>
      <p:font typeface="Arimo" panose="020B0604020202020204" charset="0"/>
      <p:regular r:id="rId17"/>
      <p:bold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Open Sans" panose="020B0604020202020204" charset="0"/>
      <p:bold r:id="rId23"/>
      <p:boldItalic r:id="rId24"/>
    </p:embeddedFont>
    <p:embeddedFont>
      <p:font typeface="Tahoma" panose="020B0604030504040204" pitchFamily="3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9775DB-A998-4B41-9581-AE481F9DC615}">
  <a:tblStyle styleId="{9A9775DB-A998-4B41-9581-AE481F9DC61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03" autoAdjust="0"/>
  </p:normalViewPr>
  <p:slideViewPr>
    <p:cSldViewPr snapToGrid="0">
      <p:cViewPr varScale="1">
        <p:scale>
          <a:sx n="66" d="100"/>
          <a:sy n="66" d="100"/>
        </p:scale>
        <p:origin x="6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63488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x-non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70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0254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8281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5969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2069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18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שקופית כותרת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1">
              <a:spcBef>
                <a:spcPts val="640"/>
              </a:spcBef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1">
              <a:spcBef>
                <a:spcPts val="560"/>
              </a:spcBef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1">
              <a:spcBef>
                <a:spcPts val="480"/>
              </a:spcBef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כותרת וטקסט אנכי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r" rtl="1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כותרת אנכית וטקסט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r" rtl="1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כותרת ותוכן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r" rtl="1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כותרת מקטע עליונה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0"/>
              </a:spcBef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400"/>
              </a:spcBef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360"/>
              </a:spcBef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320"/>
              </a:spcBef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280"/>
              </a:spcBef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שני תכנים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השוואה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r" rtl="1">
              <a:spcBef>
                <a:spcPts val="360"/>
              </a:spcBef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r" rtl="1">
              <a:spcBef>
                <a:spcPts val="320"/>
              </a:spcBef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כותרת בלבד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תוכן עם כיתוב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0"/>
              </a:spcBef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r" rtl="1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280"/>
              </a:spcBef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240"/>
              </a:spcBef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2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תמונה עם כיתוב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1">
              <a:spcBef>
                <a:spcPts val="0"/>
              </a:spcBef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1">
              <a:spcBef>
                <a:spcPts val="280"/>
              </a:spcBef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240"/>
              </a:spcBef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200"/>
              </a:spcBef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180"/>
              </a:spcBef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ts val="1400"/>
              <a:buNone/>
              <a:defRPr sz="1800"/>
            </a:lvl2pPr>
            <a:lvl3pPr lvl="2" indent="0">
              <a:spcBef>
                <a:spcPts val="0"/>
              </a:spcBef>
              <a:buSzPts val="1400"/>
              <a:buNone/>
              <a:defRPr sz="1800"/>
            </a:lvl3pPr>
            <a:lvl4pPr lvl="3" indent="0">
              <a:spcBef>
                <a:spcPts val="0"/>
              </a:spcBef>
              <a:buSzPts val="1400"/>
              <a:buNone/>
              <a:defRPr sz="1800"/>
            </a:lvl4pPr>
            <a:lvl5pPr lvl="4" indent="0">
              <a:spcBef>
                <a:spcPts val="0"/>
              </a:spcBef>
              <a:buSzPts val="1400"/>
              <a:buNone/>
              <a:defRPr sz="1800"/>
            </a:lvl5pPr>
            <a:lvl6pPr lvl="5" indent="0">
              <a:spcBef>
                <a:spcPts val="0"/>
              </a:spcBef>
              <a:buSzPts val="1400"/>
              <a:buNone/>
              <a:defRPr sz="1800"/>
            </a:lvl6pPr>
            <a:lvl7pPr lvl="6" indent="0">
              <a:spcBef>
                <a:spcPts val="0"/>
              </a:spcBef>
              <a:buSzPts val="1400"/>
              <a:buNone/>
              <a:defRPr sz="1800"/>
            </a:lvl7pPr>
            <a:lvl8pPr lvl="7" indent="0">
              <a:spcBef>
                <a:spcPts val="0"/>
              </a:spcBef>
              <a:buSzPts val="1400"/>
              <a:buNone/>
              <a:defRPr sz="1800"/>
            </a:lvl8pPr>
            <a:lvl9pPr lvl="8" indent="0">
              <a:spcBef>
                <a:spcPts val="0"/>
              </a:spcBef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r" rtl="1">
              <a:spcBef>
                <a:spcPts val="640"/>
              </a:spcBef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r" rtl="1">
              <a:spcBef>
                <a:spcPts val="560"/>
              </a:spcBef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r" rtl="1">
              <a:spcBef>
                <a:spcPts val="480"/>
              </a:spcBef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r" rtl="1">
              <a:spcBef>
                <a:spcPts val="400"/>
              </a:spcBef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1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r" rtl="1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1">
              <a:spcBef>
                <a:spcPts val="0"/>
              </a:spcBef>
              <a:buNone/>
            </a:pPr>
            <a:fld id="{00000000-1234-1234-1234-123412341234}" type="slidenum">
              <a:rPr lang="x-non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x-non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467550" y="1425978"/>
            <a:ext cx="8280900" cy="128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buNone/>
            </a:pPr>
            <a:endParaRPr sz="1800" b="1" i="0" u="none" strike="noStrike" cap="none" dirty="0">
              <a:solidFill>
                <a:srgbClr val="31859B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4400" b="1" i="0" u="none" strike="noStrike" cap="none" dirty="0">
                <a:solidFill>
                  <a:srgbClr val="803D06"/>
                </a:solidFill>
              </a:rPr>
              <a:t>לקראת תשעט</a:t>
            </a:r>
            <a:r>
              <a:rPr lang="he-IL" sz="4400" b="1" dirty="0">
                <a:solidFill>
                  <a:srgbClr val="803D06"/>
                </a:solidFill>
              </a:rPr>
              <a:t> 2018-2019</a:t>
            </a:r>
            <a:endParaRPr lang="x-none" sz="4400" b="1" i="0" u="none" strike="noStrike" cap="none" dirty="0">
              <a:solidFill>
                <a:srgbClr val="803D06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D955594E-4AAC-48B1-9A08-90FE8DBB60A0}"/>
              </a:ext>
            </a:extLst>
          </p:cNvPr>
          <p:cNvSpPr/>
          <p:nvPr/>
        </p:nvSpPr>
        <p:spPr>
          <a:xfrm>
            <a:off x="319314" y="862747"/>
            <a:ext cx="7344229" cy="431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2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חינוך מיוחד וביקור סדיר</a:t>
            </a: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החלפת מנהלת שפ"ח במהלך הקיץ, שיפור הקשר עם תיכון עין גדי.</a:t>
            </a: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חיזוק תהליכי השילוב והכיתות לחינוך המיוחד במגילות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העסקה ישירה של  כ – 10 סייעות אישיות בבית הספר ובגנים. כרגע במשבר חלקי (בכל הארץ)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נוער וילדים בסיכון – פרויקט  360, מצילה, ביקור סדיר.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תלמידי חינוך מיוחד שלומדים ברשויות אחרות</a:t>
            </a: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סוגית החינוך הביתי לשנת הלימודים הקרובה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algn="r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66898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233D7B64-B76B-44D4-8A30-BE2E16E1FE85}"/>
              </a:ext>
            </a:extLst>
          </p:cNvPr>
          <p:cNvSpPr/>
          <p:nvPr/>
        </p:nvSpPr>
        <p:spPr>
          <a:xfrm>
            <a:off x="682171" y="1710150"/>
            <a:ext cx="5842001" cy="2613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2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הסעות</a:t>
            </a:r>
          </a:p>
          <a:p>
            <a:pPr marL="342900" lvl="0" indent="-342900" algn="r" rtl="1">
              <a:lnSpc>
                <a:spcPct val="115000"/>
              </a:lnSpc>
              <a:buFont typeface="+mj-lt"/>
              <a:buAutoNum type="arabicPeriod"/>
            </a:pPr>
            <a:endParaRPr lang="he-IL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מעקב תחנות הסעה – ביטחון וביטחון</a:t>
            </a:r>
          </a:p>
          <a:p>
            <a:pPr marL="285750" lvl="0" indent="-28575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הגברת המעקב אחרי הביצוע השטח</a:t>
            </a:r>
          </a:p>
          <a:p>
            <a:pPr marL="285750" lvl="0" indent="-28575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מעבר לניהול שוטף של הסעות במהלך היום ע"י יוסי לב.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9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01C73C-AEB8-4BB8-9A23-E69A99F99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תודה</a:t>
            </a:r>
          </a:p>
        </p:txBody>
      </p:sp>
    </p:spTree>
    <p:extLst>
      <p:ext uri="{BB962C8B-B14F-4D97-AF65-F5344CB8AC3E}">
        <p14:creationId xmlns:p14="http://schemas.microsoft.com/office/powerpoint/2010/main" val="375931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01C73C-AEB8-4BB8-9A23-E69A99F99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B1B2A73-719E-41A8-9F8A-E9B89158C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602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01C73C-AEB8-4BB8-9A23-E69A99F99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B1B2A73-719E-41A8-9F8A-E9B89158C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056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675861" y="2828836"/>
            <a:ext cx="7577593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973437" y="1629341"/>
            <a:ext cx="757759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324097" y="2708920"/>
            <a:ext cx="7365359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8AD2F7-4CB6-4DCF-84ED-9B71718EA3CF}"/>
              </a:ext>
            </a:extLst>
          </p:cNvPr>
          <p:cNvSpPr txBox="1"/>
          <p:nvPr/>
        </p:nvSpPr>
        <p:spPr>
          <a:xfrm>
            <a:off x="239859" y="1185426"/>
            <a:ext cx="780153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he-IL" sz="2400" b="1" u="sng" dirty="0"/>
              <a:t>גיל רך:</a:t>
            </a:r>
            <a:endParaRPr lang="en-US" sz="2400" b="1" u="sng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 טיפול בסוגית התקנים ורישום</a:t>
            </a:r>
            <a:endParaRPr lang="en-US" sz="2400" dirty="0"/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ליווי אישי גננות</a:t>
            </a:r>
            <a:endParaRPr lang="en-US" sz="2400" dirty="0"/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צוות התערבות בשיתוף המרכז הטיפולי – זיהוי מוקדם ויעוץ לצוותים בגני הילדים בתחום הריפוי בעיסוק. </a:t>
            </a:r>
            <a:endParaRPr lang="en-US" sz="2400" dirty="0"/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פתיחת גן במצפה שלם ושני גני </a:t>
            </a:r>
            <a:r>
              <a:rPr lang="he-IL" sz="2400" dirty="0" err="1"/>
              <a:t>חט"צ</a:t>
            </a:r>
            <a:r>
              <a:rPr lang="he-IL" sz="2400" dirty="0"/>
              <a:t> בבית הספר מגילות – 8 גנים לקראת תשע"ט</a:t>
            </a:r>
            <a:endParaRPr lang="en-US" sz="2400" dirty="0"/>
          </a:p>
          <a:p>
            <a:pPr marL="342900" lvl="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חינוך סביבתי – מסלולים, גינות, צפרות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675861" y="2828836"/>
            <a:ext cx="7577593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2078889" y="2736502"/>
            <a:ext cx="7365359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348342" y="982151"/>
            <a:ext cx="6973168" cy="332401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r" rtl="1"/>
            <a:r>
              <a:rPr lang="he-IL" sz="2000" b="1" u="sng" dirty="0"/>
              <a:t>בית הספר מגילות – נושאים על שולחן העבודה</a:t>
            </a:r>
          </a:p>
          <a:p>
            <a:pPr lvl="0" algn="r" rtl="1"/>
            <a:endParaRPr lang="en-US" sz="2000" b="1" u="sng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he-IL" sz="2000" dirty="0"/>
              <a:t>פעולה מתמשכת עם בית הספר על מנת שיהיה מקום המפגש העיקרי של כל תלמידי המועצה. </a:t>
            </a:r>
            <a:endParaRPr lang="en-US" sz="2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he-IL" sz="2000" dirty="0"/>
              <a:t>אקלים: עניין מודגש לטיפול גם בשנה הזו.</a:t>
            </a:r>
            <a:endParaRPr lang="en-US" sz="2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he-IL" sz="2000" dirty="0"/>
              <a:t>חילונים דתיים – תהליך מתמשך. רכזת חדשה, מורה נוספת, תכנית פעילות ממוקדת יותר ורחבה יותר לשנה הקרובה. הרחבת למידה משותפת, מיקוד בצרכי הלמידה הנפרדת (דתיים ובהמשך גם חילונים). </a:t>
            </a:r>
            <a:endParaRPr lang="en-US" sz="2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he-IL" sz="2000" dirty="0"/>
              <a:t>הישגים לימודיים (אנגלית, עברית, מתמטיקה)</a:t>
            </a:r>
            <a:endParaRPr lang="en-US" sz="2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he-IL" sz="2000" dirty="0"/>
              <a:t>חדשנות חינוכית – למידה מכוונת שיתוף, חקר, קבוצות, שינוי מרחבי הלמידה – מגמת פתיחה וריבוי התנסויות. </a:t>
            </a:r>
            <a:endParaRPr lang="en-US" sz="2000" dirty="0"/>
          </a:p>
          <a:p>
            <a:pPr marL="285750" lvl="0" indent="-285750" algn="r" rtl="1">
              <a:buFont typeface="Arial" panose="020B0604020202020204" pitchFamily="34" charset="0"/>
              <a:buChar char="•"/>
            </a:pPr>
            <a:r>
              <a:rPr lang="he-IL" sz="2000" dirty="0"/>
              <a:t>רפורמה בחינוך המיוחד – שתי כיתות לראשונה מאז הוקם בית הספר. הכנות לקראת הרפורמה הגדולה שתחול </a:t>
            </a:r>
            <a:r>
              <a:rPr lang="he-IL" sz="2000" dirty="0" err="1"/>
              <a:t>בתש"פ</a:t>
            </a:r>
            <a:r>
              <a:rPr lang="he-IL" sz="2000" dirty="0"/>
              <a:t>.</a:t>
            </a:r>
            <a:endParaRPr lang="en-US" sz="2000" dirty="0"/>
          </a:p>
          <a:p>
            <a:pPr lvl="0" algn="r" rtl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675861" y="2828836"/>
            <a:ext cx="7577593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0" y="1353570"/>
            <a:ext cx="7577593" cy="16312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r" rtl="1"/>
            <a:r>
              <a:rPr lang="he-IL" sz="2400" b="1" u="sng" dirty="0"/>
              <a:t>בינוי ופיתוח – בית הספר מגילות</a:t>
            </a:r>
          </a:p>
          <a:p>
            <a:pPr lvl="0" algn="r" rtl="1"/>
            <a:endParaRPr lang="en-US" sz="2400" b="1" u="sng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מעבר לקומה </a:t>
            </a:r>
            <a:r>
              <a:rPr lang="he-IL" sz="2400" dirty="0" err="1"/>
              <a:t>השניה</a:t>
            </a:r>
            <a:r>
              <a:rPr lang="he-IL" sz="2400" dirty="0"/>
              <a:t> – ריהוט, הצטיידות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מתן מענה לכיתות גדולות ו/או מורכבות (בעובדי הוראה או בטכניקות הוראה ולמידה)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חניון נשק וסע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שדרוג הכניסה לבית הספר (מתחם כיתת קק"ל ומתקן משחקים)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טיפול פיזי במרחב מרכז טיפולי – אולם ספורט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שדרוג מערך המחשוב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פרידה ממתחם הגן הישן לטובת מרכז נוער</a:t>
            </a:r>
            <a:endParaRPr lang="en-US" sz="2400" dirty="0"/>
          </a:p>
        </p:txBody>
      </p:sp>
      <p:sp>
        <p:nvSpPr>
          <p:cNvPr id="115" name="Shape 115"/>
          <p:cNvSpPr/>
          <p:nvPr/>
        </p:nvSpPr>
        <p:spPr>
          <a:xfrm>
            <a:off x="1324097" y="2708920"/>
            <a:ext cx="7365359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675861" y="2828836"/>
            <a:ext cx="7577593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973437" y="1629341"/>
            <a:ext cx="757759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1324097" y="2708920"/>
            <a:ext cx="7365359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675851" y="1348050"/>
            <a:ext cx="7866900" cy="313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69850" marR="0" lvl="0" indent="-114300" algn="r" rtl="1">
              <a:spcBef>
                <a:spcPts val="0"/>
              </a:spcBef>
              <a:buClr>
                <a:schemeClr val="dk1"/>
              </a:buClr>
              <a:buSzPts val="1800"/>
              <a:buFont typeface="Noto Sans Symbols"/>
              <a:buNone/>
            </a:pPr>
            <a:endParaRPr sz="1800" b="1" dirty="0">
              <a:solidFill>
                <a:srgbClr val="803D06"/>
              </a:solidFill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7C1814AC-2FAA-4E26-851C-9D6091CD3438}"/>
              </a:ext>
            </a:extLst>
          </p:cNvPr>
          <p:cNvSpPr/>
          <p:nvPr/>
        </p:nvSpPr>
        <p:spPr>
          <a:xfrm>
            <a:off x="1785257" y="774235"/>
            <a:ext cx="5573486" cy="5586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24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חוגים והעשרה</a:t>
            </a:r>
            <a:endParaRPr lang="en-US" sz="24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המשך ניהול משותף עם מחלקת התרבות של מערך החוגים המועצתי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מיקוד קרן קרב בתחומי פעילות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תואמי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יעדים חינוכיים (היי-טק, פעילות גופנית, טבע וסביבה)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הרחבה משמעותית של מערך החוגים לנוער בתיכון בעין גדי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חלוקת מלגות הצטיינות משמעותיות לחניכי חוגים, </a:t>
            </a:r>
            <a:r>
              <a:rPr lang="he-IL" sz="2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מד"צים</a:t>
            </a: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ומסיימי שנות שירות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e-I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מימון הסעות למצטייני שחקים במעלה אדומים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-2815360" y="3450822"/>
            <a:ext cx="7577593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  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973437" y="1629341"/>
            <a:ext cx="757759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1324097" y="2708920"/>
            <a:ext cx="7365359" cy="138499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r" rtl="1">
              <a:spcBef>
                <a:spcPts val="0"/>
              </a:spcBef>
              <a:buNone/>
            </a:pPr>
            <a:endParaRPr sz="2800" b="1">
              <a:solidFill>
                <a:srgbClr val="31859B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-2262304" y="3910867"/>
            <a:ext cx="77125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159063" y="1370333"/>
            <a:ext cx="8011500" cy="315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r" rtl="1"/>
            <a:r>
              <a:rPr lang="he-IL" sz="2400" b="1" u="sng" dirty="0"/>
              <a:t>נוער</a:t>
            </a:r>
            <a:endParaRPr lang="en-US" sz="2400" b="1" u="sng" dirty="0"/>
          </a:p>
          <a:p>
            <a:pPr algn="r" rtl="1"/>
            <a:r>
              <a:rPr lang="en-US" sz="2400" dirty="0"/>
              <a:t> 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פתיחת מרכז נוער פעיל בניהול מורן </a:t>
            </a:r>
            <a:r>
              <a:rPr lang="he-IL" sz="2400" dirty="0" err="1"/>
              <a:t>אברשימי</a:t>
            </a:r>
            <a:r>
              <a:rPr lang="he-IL" sz="2400" dirty="0"/>
              <a:t> (מוקד פעילות, קן </a:t>
            </a:r>
            <a:r>
              <a:rPr lang="he-IL" sz="2400" dirty="0" err="1"/>
              <a:t>הנוע"ל</a:t>
            </a:r>
            <a:r>
              <a:rPr lang="he-IL" sz="2400" dirty="0"/>
              <a:t>, הבית למדע ועמדה, מעגל נערות מתבגרות)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ליווי מדריכי נוער </a:t>
            </a:r>
            <a:r>
              <a:rPr lang="he-IL" sz="2400" dirty="0" err="1"/>
              <a:t>ישוביים</a:t>
            </a:r>
            <a:endParaRPr lang="en-US" sz="24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400" dirty="0"/>
              <a:t>קיום פעילויות נוער מרכזיות – כנס </a:t>
            </a:r>
            <a:r>
              <a:rPr lang="he-IL" sz="2400" dirty="0" err="1"/>
              <a:t>יב</a:t>
            </a:r>
            <a:r>
              <a:rPr lang="he-IL" sz="2400" dirty="0"/>
              <a:t>', כנס יא', סמינר </a:t>
            </a:r>
            <a:r>
              <a:rPr lang="he-IL" sz="2400" dirty="0" err="1"/>
              <a:t>מדצים</a:t>
            </a:r>
            <a:r>
              <a:rPr lang="he-IL" sz="2400" dirty="0"/>
              <a:t> </a:t>
            </a:r>
            <a:r>
              <a:rPr lang="he-IL" sz="2400" dirty="0" err="1"/>
              <a:t>נוע"ל</a:t>
            </a:r>
            <a:r>
              <a:rPr lang="he-IL" sz="2400" dirty="0"/>
              <a:t>, רפסודיה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A6D0A123-4F5A-4BAC-8B03-1AFD71D50EC5}"/>
              </a:ext>
            </a:extLst>
          </p:cNvPr>
          <p:cNvSpPr/>
          <p:nvPr/>
        </p:nvSpPr>
        <p:spPr>
          <a:xfrm>
            <a:off x="754743" y="406401"/>
            <a:ext cx="6792685" cy="5500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תיכונים</a:t>
            </a:r>
            <a:endParaRPr lang="en-US" sz="2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he-IL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שינויים בתיכון בעין גדי: </a:t>
            </a:r>
          </a:p>
          <a:p>
            <a:pPr marL="457200" algn="r" rtl="1">
              <a:lnSpc>
                <a:spcPct val="115000"/>
              </a:lnSpc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בינוי ורה-ארגון</a:t>
            </a:r>
          </a:p>
          <a:p>
            <a:pPr marL="457200" algn="r" rtl="1">
              <a:lnSpc>
                <a:spcPct val="115000"/>
              </a:lnSpc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התאמות ללמידה חדשנית</a:t>
            </a:r>
          </a:p>
          <a:p>
            <a:pPr marL="457200" algn="r" rtl="1">
              <a:lnSpc>
                <a:spcPct val="115000"/>
              </a:lnSpc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שדרוג צוות חינוכי</a:t>
            </a:r>
          </a:p>
          <a:p>
            <a:pPr marL="457200" algn="r" rtl="1">
              <a:lnSpc>
                <a:spcPct val="115000"/>
              </a:lnSpc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תוספת עשרות תלמידי חוץ באוריינטציה ללמידה.</a:t>
            </a:r>
          </a:p>
          <a:p>
            <a:pPr marL="457200" algn="r" rtl="1">
              <a:lnSpc>
                <a:spcPct val="115000"/>
              </a:lnSpc>
            </a:pP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r" rtl="1">
              <a:lnSpc>
                <a:spcPct val="115000"/>
              </a:lnSpc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במקביל: המשך התמודדות עם רישומים במעלה אדומים</a:t>
            </a:r>
          </a:p>
        </p:txBody>
      </p:sp>
    </p:spTree>
    <p:extLst>
      <p:ext uri="{BB962C8B-B14F-4D97-AF65-F5344CB8AC3E}">
        <p14:creationId xmlns:p14="http://schemas.microsoft.com/office/powerpoint/2010/main" val="58362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>
            <a:extLst>
              <a:ext uri="{FF2B5EF4-FFF2-40B4-BE49-F238E27FC236}">
                <a16:creationId xmlns:a16="http://schemas.microsoft.com/office/drawing/2014/main" id="{FA742E8F-7A7E-41F6-9576-1DB585CD1A47}"/>
              </a:ext>
            </a:extLst>
          </p:cNvPr>
          <p:cNvSpPr/>
          <p:nvPr/>
        </p:nvSpPr>
        <p:spPr>
          <a:xfrm>
            <a:off x="1952171" y="1436914"/>
            <a:ext cx="5479143" cy="4027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r" rtl="1">
              <a:lnSpc>
                <a:spcPct val="115000"/>
              </a:lnSpc>
            </a:pPr>
            <a:r>
              <a:rPr lang="he-IL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קייטנות ופעילות קיץ</a:t>
            </a:r>
          </a:p>
          <a:p>
            <a:pPr marL="457200" algn="r" rtl="1">
              <a:lnSpc>
                <a:spcPct val="115000"/>
              </a:lnSpc>
            </a:pPr>
            <a:endParaRPr lang="he-IL" sz="2800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150 חניכים בבית הספר של הקיץ</a:t>
            </a: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פעילות ד-ו' (מועצתית ותנועת הנוער)</a:t>
            </a:r>
          </a:p>
          <a:p>
            <a:pPr marL="457200" lvl="0" indent="-457200" algn="r" rt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פעילות נוער ממוקדת – טיולים, מחנות קיץ ורפסודיה</a:t>
            </a:r>
          </a:p>
          <a:p>
            <a:pPr lvl="0" algn="r" rtl="1">
              <a:lnSpc>
                <a:spcPct val="115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7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C0E52675-76C4-4879-9261-ADA5D289E98B}"/>
              </a:ext>
            </a:extLst>
          </p:cNvPr>
          <p:cNvSpPr/>
          <p:nvPr/>
        </p:nvSpPr>
        <p:spPr>
          <a:xfrm>
            <a:off x="1132114" y="1981913"/>
            <a:ext cx="5958115" cy="1883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15000"/>
              </a:lnSpc>
              <a:spcAft>
                <a:spcPts val="1000"/>
              </a:spcAft>
            </a:pPr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צהרונים:</a:t>
            </a:r>
          </a:p>
          <a:p>
            <a:pPr marL="457200" lvl="0" indent="-457200" algn="r" rtl="1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e-IL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ניצנים – כניסה רשמית לתכנית לישובים שערוכים בהתאם.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9142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349</Words>
  <Application>Microsoft Office PowerPoint</Application>
  <PresentationFormat>‫הצגה על המסך (4:3)</PresentationFormat>
  <Paragraphs>88</Paragraphs>
  <Slides>14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1" baseType="lpstr">
      <vt:lpstr>Noto Sans Symbols</vt:lpstr>
      <vt:lpstr>Arial</vt:lpstr>
      <vt:lpstr>Arimo</vt:lpstr>
      <vt:lpstr>Tahoma</vt:lpstr>
      <vt:lpstr>Open Sans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תודה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Ruhama Zaken</dc:creator>
  <cp:lastModifiedBy>udi</cp:lastModifiedBy>
  <cp:revision>20</cp:revision>
  <dcterms:modified xsi:type="dcterms:W3CDTF">2018-08-23T11:44:41Z</dcterms:modified>
</cp:coreProperties>
</file>