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87" r:id="rId2"/>
    <p:sldId id="288" r:id="rId3"/>
    <p:sldId id="289" r:id="rId4"/>
    <p:sldId id="290" r:id="rId5"/>
    <p:sldId id="291" r:id="rId6"/>
    <p:sldId id="292" r:id="rId7"/>
    <p:sldId id="293" r:id="rId8"/>
    <p:sldId id="294" r:id="rId9"/>
    <p:sldId id="307" r:id="rId10"/>
    <p:sldId id="276" r:id="rId11"/>
    <p:sldId id="296" r:id="rId12"/>
    <p:sldId id="297" r:id="rId13"/>
    <p:sldId id="298" r:id="rId14"/>
    <p:sldId id="299" r:id="rId15"/>
    <p:sldId id="300" r:id="rId16"/>
    <p:sldId id="301" r:id="rId17"/>
    <p:sldId id="302" r:id="rId18"/>
    <p:sldId id="303" r:id="rId19"/>
    <p:sldId id="304" r:id="rId20"/>
    <p:sldId id="305" r:id="rId21"/>
    <p:sldId id="306" r:id="rId22"/>
  </p:sldIdLst>
  <p:sldSz cx="12192000" cy="6858000"/>
  <p:notesSz cx="6858000" cy="9144000"/>
  <p:defaultText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11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57" autoAdjust="0"/>
    <p:restoredTop sz="96357" autoAdjust="0"/>
  </p:normalViewPr>
  <p:slideViewPr>
    <p:cSldViewPr snapToGrid="0" showGuides="1">
      <p:cViewPr>
        <p:scale>
          <a:sx n="75" d="100"/>
          <a:sy n="75" d="100"/>
        </p:scale>
        <p:origin x="1656" y="1188"/>
      </p:cViewPr>
      <p:guideLst/>
    </p:cSldViewPr>
  </p:slideViewPr>
  <p:outlineViewPr>
    <p:cViewPr>
      <p:scale>
        <a:sx n="33" d="100"/>
        <a:sy n="33" d="100"/>
      </p:scale>
      <p:origin x="0" y="0"/>
    </p:cViewPr>
  </p:outlineViewPr>
  <p:notesTextViewPr>
    <p:cViewPr>
      <p:scale>
        <a:sx n="50" d="100"/>
        <a:sy n="50" d="100"/>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he-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CD1DFB5E-4B77-4795-8192-07891CEA6289}" type="datetimeFigureOut">
              <a:rPr lang="he-IL" smtClean="0"/>
              <a:t>ט'/תמוז/תש"ף</a:t>
            </a:fld>
            <a:endParaRPr lang="he-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e-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he-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4AB6CAD1-F2B0-4C9F-866D-E58781BFAE78}" type="slidenum">
              <a:rPr lang="he-IL" smtClean="0"/>
              <a:t>‹#›</a:t>
            </a:fld>
            <a:endParaRPr lang="he-IL"/>
          </a:p>
        </p:txBody>
      </p:sp>
    </p:spTree>
    <p:extLst>
      <p:ext uri="{BB962C8B-B14F-4D97-AF65-F5344CB8AC3E}">
        <p14:creationId xmlns:p14="http://schemas.microsoft.com/office/powerpoint/2010/main" val="552041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4AB6CAD1-F2B0-4C9F-866D-E58781BFAE78}" type="slidenum">
              <a:rPr lang="he-IL" smtClean="0"/>
              <a:t>2</a:t>
            </a:fld>
            <a:endParaRPr lang="he-IL"/>
          </a:p>
        </p:txBody>
      </p:sp>
    </p:spTree>
    <p:extLst>
      <p:ext uri="{BB962C8B-B14F-4D97-AF65-F5344CB8AC3E}">
        <p14:creationId xmlns:p14="http://schemas.microsoft.com/office/powerpoint/2010/main" val="1210757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4AB6CAD1-F2B0-4C9F-866D-E58781BFAE78}" type="slidenum">
              <a:rPr lang="he-IL" smtClean="0"/>
              <a:t>9</a:t>
            </a:fld>
            <a:endParaRPr lang="he-IL"/>
          </a:p>
        </p:txBody>
      </p:sp>
    </p:spTree>
    <p:extLst>
      <p:ext uri="{BB962C8B-B14F-4D97-AF65-F5344CB8AC3E}">
        <p14:creationId xmlns:p14="http://schemas.microsoft.com/office/powerpoint/2010/main" val="1627605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198F1-6BB7-44AD-974E-E0CE4381F6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e-IL"/>
          </a:p>
        </p:txBody>
      </p:sp>
      <p:sp>
        <p:nvSpPr>
          <p:cNvPr id="3" name="Subtitle 2">
            <a:extLst>
              <a:ext uri="{FF2B5EF4-FFF2-40B4-BE49-F238E27FC236}">
                <a16:creationId xmlns:a16="http://schemas.microsoft.com/office/drawing/2014/main" id="{FFC3D9F9-3662-45B0-B327-7AE2FDDA5F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e-IL"/>
          </a:p>
        </p:txBody>
      </p:sp>
      <p:sp>
        <p:nvSpPr>
          <p:cNvPr id="4" name="Date Placeholder 3">
            <a:extLst>
              <a:ext uri="{FF2B5EF4-FFF2-40B4-BE49-F238E27FC236}">
                <a16:creationId xmlns:a16="http://schemas.microsoft.com/office/drawing/2014/main" id="{2E295705-97EF-49A0-BB02-9B725EF2CFC0}"/>
              </a:ext>
            </a:extLst>
          </p:cNvPr>
          <p:cNvSpPr>
            <a:spLocks noGrp="1"/>
          </p:cNvSpPr>
          <p:nvPr>
            <p:ph type="dt" sz="half" idx="10"/>
          </p:nvPr>
        </p:nvSpPr>
        <p:spPr/>
        <p:txBody>
          <a:bodyPr/>
          <a:lstStyle/>
          <a:p>
            <a:fld id="{E83DBE2C-624B-426E-A53E-694D77389149}" type="datetimeFigureOut">
              <a:rPr lang="he-IL" smtClean="0"/>
              <a:t>ט'/תמוז/תש"ף</a:t>
            </a:fld>
            <a:endParaRPr lang="he-IL"/>
          </a:p>
        </p:txBody>
      </p:sp>
      <p:sp>
        <p:nvSpPr>
          <p:cNvPr id="5" name="Footer Placeholder 4">
            <a:extLst>
              <a:ext uri="{FF2B5EF4-FFF2-40B4-BE49-F238E27FC236}">
                <a16:creationId xmlns:a16="http://schemas.microsoft.com/office/drawing/2014/main" id="{B7362065-9E9E-41D1-8000-778DF6059211}"/>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B3E61A79-D422-4C31-BBE6-84FB69E3AAB9}"/>
              </a:ext>
            </a:extLst>
          </p:cNvPr>
          <p:cNvSpPr>
            <a:spLocks noGrp="1"/>
          </p:cNvSpPr>
          <p:nvPr>
            <p:ph type="sldNum" sz="quarter" idx="12"/>
          </p:nvPr>
        </p:nvSpPr>
        <p:spPr/>
        <p:txBody>
          <a:bodyPr/>
          <a:lstStyle/>
          <a:p>
            <a:fld id="{B8F65289-939D-49B7-9598-2F964C384DA7}" type="slidenum">
              <a:rPr lang="he-IL" smtClean="0"/>
              <a:t>‹#›</a:t>
            </a:fld>
            <a:endParaRPr lang="he-IL"/>
          </a:p>
        </p:txBody>
      </p:sp>
    </p:spTree>
    <p:extLst>
      <p:ext uri="{BB962C8B-B14F-4D97-AF65-F5344CB8AC3E}">
        <p14:creationId xmlns:p14="http://schemas.microsoft.com/office/powerpoint/2010/main" val="4203045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720E5-EF50-4F29-A3BC-077F52D3FAA3}"/>
              </a:ext>
            </a:extLst>
          </p:cNvPr>
          <p:cNvSpPr>
            <a:spLocks noGrp="1"/>
          </p:cNvSpPr>
          <p:nvPr>
            <p:ph type="title"/>
          </p:nvPr>
        </p:nvSpPr>
        <p:spPr/>
        <p:txBody>
          <a:bodyPr/>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90810ACF-5FA2-45D8-8884-DB89B59648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5EBB9968-0D30-4D8D-BBCE-7866AE184167}"/>
              </a:ext>
            </a:extLst>
          </p:cNvPr>
          <p:cNvSpPr>
            <a:spLocks noGrp="1"/>
          </p:cNvSpPr>
          <p:nvPr>
            <p:ph type="dt" sz="half" idx="10"/>
          </p:nvPr>
        </p:nvSpPr>
        <p:spPr/>
        <p:txBody>
          <a:bodyPr/>
          <a:lstStyle/>
          <a:p>
            <a:fld id="{E83DBE2C-624B-426E-A53E-694D77389149}" type="datetimeFigureOut">
              <a:rPr lang="he-IL" smtClean="0"/>
              <a:t>ט'/תמוז/תש"ף</a:t>
            </a:fld>
            <a:endParaRPr lang="he-IL"/>
          </a:p>
        </p:txBody>
      </p:sp>
      <p:sp>
        <p:nvSpPr>
          <p:cNvPr id="5" name="Footer Placeholder 4">
            <a:extLst>
              <a:ext uri="{FF2B5EF4-FFF2-40B4-BE49-F238E27FC236}">
                <a16:creationId xmlns:a16="http://schemas.microsoft.com/office/drawing/2014/main" id="{DC3FFF54-752D-455A-8CDE-91F645AB44F2}"/>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4F9613AC-EA73-4204-B3DB-78562A434E73}"/>
              </a:ext>
            </a:extLst>
          </p:cNvPr>
          <p:cNvSpPr>
            <a:spLocks noGrp="1"/>
          </p:cNvSpPr>
          <p:nvPr>
            <p:ph type="sldNum" sz="quarter" idx="12"/>
          </p:nvPr>
        </p:nvSpPr>
        <p:spPr/>
        <p:txBody>
          <a:bodyPr/>
          <a:lstStyle/>
          <a:p>
            <a:fld id="{B8F65289-939D-49B7-9598-2F964C384DA7}" type="slidenum">
              <a:rPr lang="he-IL" smtClean="0"/>
              <a:t>‹#›</a:t>
            </a:fld>
            <a:endParaRPr lang="he-IL"/>
          </a:p>
        </p:txBody>
      </p:sp>
    </p:spTree>
    <p:extLst>
      <p:ext uri="{BB962C8B-B14F-4D97-AF65-F5344CB8AC3E}">
        <p14:creationId xmlns:p14="http://schemas.microsoft.com/office/powerpoint/2010/main" val="2205694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B964DF-192E-4189-AD09-EDE9AF45813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C8676747-CCE9-4B5A-B4E2-492C12E999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C22E0D04-A3AD-4139-89C8-0FD3F784E84E}"/>
              </a:ext>
            </a:extLst>
          </p:cNvPr>
          <p:cNvSpPr>
            <a:spLocks noGrp="1"/>
          </p:cNvSpPr>
          <p:nvPr>
            <p:ph type="dt" sz="half" idx="10"/>
          </p:nvPr>
        </p:nvSpPr>
        <p:spPr/>
        <p:txBody>
          <a:bodyPr/>
          <a:lstStyle/>
          <a:p>
            <a:fld id="{E83DBE2C-624B-426E-A53E-694D77389149}" type="datetimeFigureOut">
              <a:rPr lang="he-IL" smtClean="0"/>
              <a:t>ט'/תמוז/תש"ף</a:t>
            </a:fld>
            <a:endParaRPr lang="he-IL"/>
          </a:p>
        </p:txBody>
      </p:sp>
      <p:sp>
        <p:nvSpPr>
          <p:cNvPr id="5" name="Footer Placeholder 4">
            <a:extLst>
              <a:ext uri="{FF2B5EF4-FFF2-40B4-BE49-F238E27FC236}">
                <a16:creationId xmlns:a16="http://schemas.microsoft.com/office/drawing/2014/main" id="{05DEE54A-0AD2-4AD6-B453-8041CF13F8FA}"/>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35965056-884E-49E5-874E-7D3527C841EB}"/>
              </a:ext>
            </a:extLst>
          </p:cNvPr>
          <p:cNvSpPr>
            <a:spLocks noGrp="1"/>
          </p:cNvSpPr>
          <p:nvPr>
            <p:ph type="sldNum" sz="quarter" idx="12"/>
          </p:nvPr>
        </p:nvSpPr>
        <p:spPr/>
        <p:txBody>
          <a:bodyPr/>
          <a:lstStyle/>
          <a:p>
            <a:fld id="{B8F65289-939D-49B7-9598-2F964C384DA7}" type="slidenum">
              <a:rPr lang="he-IL" smtClean="0"/>
              <a:t>‹#›</a:t>
            </a:fld>
            <a:endParaRPr lang="he-IL"/>
          </a:p>
        </p:txBody>
      </p:sp>
    </p:spTree>
    <p:extLst>
      <p:ext uri="{BB962C8B-B14F-4D97-AF65-F5344CB8AC3E}">
        <p14:creationId xmlns:p14="http://schemas.microsoft.com/office/powerpoint/2010/main" val="3846670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2CDAB-F097-4871-9201-FCF0D8DC8DF5}"/>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9893E9FE-0273-445B-BA2B-083AEFB63B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C1DD2319-245B-402D-8F92-B2C42DF2FC75}"/>
              </a:ext>
            </a:extLst>
          </p:cNvPr>
          <p:cNvSpPr>
            <a:spLocks noGrp="1"/>
          </p:cNvSpPr>
          <p:nvPr>
            <p:ph type="dt" sz="half" idx="10"/>
          </p:nvPr>
        </p:nvSpPr>
        <p:spPr/>
        <p:txBody>
          <a:bodyPr/>
          <a:lstStyle/>
          <a:p>
            <a:fld id="{E83DBE2C-624B-426E-A53E-694D77389149}" type="datetimeFigureOut">
              <a:rPr lang="he-IL" smtClean="0"/>
              <a:t>ט'/תמוז/תש"ף</a:t>
            </a:fld>
            <a:endParaRPr lang="he-IL"/>
          </a:p>
        </p:txBody>
      </p:sp>
      <p:sp>
        <p:nvSpPr>
          <p:cNvPr id="5" name="Footer Placeholder 4">
            <a:extLst>
              <a:ext uri="{FF2B5EF4-FFF2-40B4-BE49-F238E27FC236}">
                <a16:creationId xmlns:a16="http://schemas.microsoft.com/office/drawing/2014/main" id="{A7859891-C44E-4435-9478-BC876082F9E4}"/>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21C8BCDB-8DA4-4D2D-8306-BB67D2DAAFFE}"/>
              </a:ext>
            </a:extLst>
          </p:cNvPr>
          <p:cNvSpPr>
            <a:spLocks noGrp="1"/>
          </p:cNvSpPr>
          <p:nvPr>
            <p:ph type="sldNum" sz="quarter" idx="12"/>
          </p:nvPr>
        </p:nvSpPr>
        <p:spPr/>
        <p:txBody>
          <a:bodyPr/>
          <a:lstStyle/>
          <a:p>
            <a:fld id="{B8F65289-939D-49B7-9598-2F964C384DA7}" type="slidenum">
              <a:rPr lang="he-IL" smtClean="0"/>
              <a:t>‹#›</a:t>
            </a:fld>
            <a:endParaRPr lang="he-IL"/>
          </a:p>
        </p:txBody>
      </p:sp>
    </p:spTree>
    <p:extLst>
      <p:ext uri="{BB962C8B-B14F-4D97-AF65-F5344CB8AC3E}">
        <p14:creationId xmlns:p14="http://schemas.microsoft.com/office/powerpoint/2010/main" val="3718022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29D9E-51D4-44D2-A734-F92CBACEB0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e-IL"/>
          </a:p>
        </p:txBody>
      </p:sp>
      <p:sp>
        <p:nvSpPr>
          <p:cNvPr id="3" name="Text Placeholder 2">
            <a:extLst>
              <a:ext uri="{FF2B5EF4-FFF2-40B4-BE49-F238E27FC236}">
                <a16:creationId xmlns:a16="http://schemas.microsoft.com/office/drawing/2014/main" id="{6775B876-0E04-4F2E-80CE-9248D3CF8D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4AE599-F0C5-4002-900B-D6EEA8833040}"/>
              </a:ext>
            </a:extLst>
          </p:cNvPr>
          <p:cNvSpPr>
            <a:spLocks noGrp="1"/>
          </p:cNvSpPr>
          <p:nvPr>
            <p:ph type="dt" sz="half" idx="10"/>
          </p:nvPr>
        </p:nvSpPr>
        <p:spPr/>
        <p:txBody>
          <a:bodyPr/>
          <a:lstStyle/>
          <a:p>
            <a:fld id="{E83DBE2C-624B-426E-A53E-694D77389149}" type="datetimeFigureOut">
              <a:rPr lang="he-IL" smtClean="0"/>
              <a:t>ט'/תמוז/תש"ף</a:t>
            </a:fld>
            <a:endParaRPr lang="he-IL"/>
          </a:p>
        </p:txBody>
      </p:sp>
      <p:sp>
        <p:nvSpPr>
          <p:cNvPr id="5" name="Footer Placeholder 4">
            <a:extLst>
              <a:ext uri="{FF2B5EF4-FFF2-40B4-BE49-F238E27FC236}">
                <a16:creationId xmlns:a16="http://schemas.microsoft.com/office/drawing/2014/main" id="{B4E2D388-4A98-4B98-AB36-9526049C1ABB}"/>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157A42A5-0870-4A7C-B9A5-B469DBB54EC8}"/>
              </a:ext>
            </a:extLst>
          </p:cNvPr>
          <p:cNvSpPr>
            <a:spLocks noGrp="1"/>
          </p:cNvSpPr>
          <p:nvPr>
            <p:ph type="sldNum" sz="quarter" idx="12"/>
          </p:nvPr>
        </p:nvSpPr>
        <p:spPr/>
        <p:txBody>
          <a:bodyPr/>
          <a:lstStyle/>
          <a:p>
            <a:fld id="{B8F65289-939D-49B7-9598-2F964C384DA7}" type="slidenum">
              <a:rPr lang="he-IL" smtClean="0"/>
              <a:t>‹#›</a:t>
            </a:fld>
            <a:endParaRPr lang="he-IL"/>
          </a:p>
        </p:txBody>
      </p:sp>
    </p:spTree>
    <p:extLst>
      <p:ext uri="{BB962C8B-B14F-4D97-AF65-F5344CB8AC3E}">
        <p14:creationId xmlns:p14="http://schemas.microsoft.com/office/powerpoint/2010/main" val="1285190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EBBF0-16D0-4FD7-95DD-D98885A38611}"/>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8AD26E48-66F1-4612-B8B3-6A021ADAD3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a:extLst>
              <a:ext uri="{FF2B5EF4-FFF2-40B4-BE49-F238E27FC236}">
                <a16:creationId xmlns:a16="http://schemas.microsoft.com/office/drawing/2014/main" id="{3700EDDD-A8D4-4715-9D5F-04CE339120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Date Placeholder 4">
            <a:extLst>
              <a:ext uri="{FF2B5EF4-FFF2-40B4-BE49-F238E27FC236}">
                <a16:creationId xmlns:a16="http://schemas.microsoft.com/office/drawing/2014/main" id="{E6BFC12B-79D1-4DC1-A999-312108DA19CC}"/>
              </a:ext>
            </a:extLst>
          </p:cNvPr>
          <p:cNvSpPr>
            <a:spLocks noGrp="1"/>
          </p:cNvSpPr>
          <p:nvPr>
            <p:ph type="dt" sz="half" idx="10"/>
          </p:nvPr>
        </p:nvSpPr>
        <p:spPr/>
        <p:txBody>
          <a:bodyPr/>
          <a:lstStyle/>
          <a:p>
            <a:fld id="{E83DBE2C-624B-426E-A53E-694D77389149}" type="datetimeFigureOut">
              <a:rPr lang="he-IL" smtClean="0"/>
              <a:t>ט'/תמוז/תש"ף</a:t>
            </a:fld>
            <a:endParaRPr lang="he-IL"/>
          </a:p>
        </p:txBody>
      </p:sp>
      <p:sp>
        <p:nvSpPr>
          <p:cNvPr id="6" name="Footer Placeholder 5">
            <a:extLst>
              <a:ext uri="{FF2B5EF4-FFF2-40B4-BE49-F238E27FC236}">
                <a16:creationId xmlns:a16="http://schemas.microsoft.com/office/drawing/2014/main" id="{AA83F0A9-87D9-462E-95DE-83E4B56BCC10}"/>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71A4415C-D8C7-4ECD-B171-444ADBD709CF}"/>
              </a:ext>
            </a:extLst>
          </p:cNvPr>
          <p:cNvSpPr>
            <a:spLocks noGrp="1"/>
          </p:cNvSpPr>
          <p:nvPr>
            <p:ph type="sldNum" sz="quarter" idx="12"/>
          </p:nvPr>
        </p:nvSpPr>
        <p:spPr/>
        <p:txBody>
          <a:bodyPr/>
          <a:lstStyle/>
          <a:p>
            <a:fld id="{B8F65289-939D-49B7-9598-2F964C384DA7}" type="slidenum">
              <a:rPr lang="he-IL" smtClean="0"/>
              <a:t>‹#›</a:t>
            </a:fld>
            <a:endParaRPr lang="he-IL"/>
          </a:p>
        </p:txBody>
      </p:sp>
    </p:spTree>
    <p:extLst>
      <p:ext uri="{BB962C8B-B14F-4D97-AF65-F5344CB8AC3E}">
        <p14:creationId xmlns:p14="http://schemas.microsoft.com/office/powerpoint/2010/main" val="1029636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95DC4-F8AF-4364-925B-5C8B6EA4CC12}"/>
              </a:ext>
            </a:extLst>
          </p:cNvPr>
          <p:cNvSpPr>
            <a:spLocks noGrp="1"/>
          </p:cNvSpPr>
          <p:nvPr>
            <p:ph type="title"/>
          </p:nvPr>
        </p:nvSpPr>
        <p:spPr>
          <a:xfrm>
            <a:off x="839788" y="365125"/>
            <a:ext cx="10515600" cy="1325563"/>
          </a:xfrm>
        </p:spPr>
        <p:txBody>
          <a:bodyPr/>
          <a:lstStyle/>
          <a:p>
            <a:r>
              <a:rPr lang="en-US"/>
              <a:t>Click to edit Master title style</a:t>
            </a:r>
            <a:endParaRPr lang="he-IL"/>
          </a:p>
        </p:txBody>
      </p:sp>
      <p:sp>
        <p:nvSpPr>
          <p:cNvPr id="3" name="Text Placeholder 2">
            <a:extLst>
              <a:ext uri="{FF2B5EF4-FFF2-40B4-BE49-F238E27FC236}">
                <a16:creationId xmlns:a16="http://schemas.microsoft.com/office/drawing/2014/main" id="{62BD5A33-27AC-48C3-A8D7-5679FD8DB7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F73C7E-7503-49AD-AEEB-8D5ECFC4F6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a:extLst>
              <a:ext uri="{FF2B5EF4-FFF2-40B4-BE49-F238E27FC236}">
                <a16:creationId xmlns:a16="http://schemas.microsoft.com/office/drawing/2014/main" id="{1997EC87-CA93-4513-BBDA-4E778CFDC2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E14313-3DA8-4E4B-92F2-B1DBFD6CFA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Date Placeholder 6">
            <a:extLst>
              <a:ext uri="{FF2B5EF4-FFF2-40B4-BE49-F238E27FC236}">
                <a16:creationId xmlns:a16="http://schemas.microsoft.com/office/drawing/2014/main" id="{2A9790A5-E5DF-44CA-99AB-44C32AADC548}"/>
              </a:ext>
            </a:extLst>
          </p:cNvPr>
          <p:cNvSpPr>
            <a:spLocks noGrp="1"/>
          </p:cNvSpPr>
          <p:nvPr>
            <p:ph type="dt" sz="half" idx="10"/>
          </p:nvPr>
        </p:nvSpPr>
        <p:spPr/>
        <p:txBody>
          <a:bodyPr/>
          <a:lstStyle/>
          <a:p>
            <a:fld id="{E83DBE2C-624B-426E-A53E-694D77389149}" type="datetimeFigureOut">
              <a:rPr lang="he-IL" smtClean="0"/>
              <a:t>ט'/תמוז/תש"ף</a:t>
            </a:fld>
            <a:endParaRPr lang="he-IL"/>
          </a:p>
        </p:txBody>
      </p:sp>
      <p:sp>
        <p:nvSpPr>
          <p:cNvPr id="8" name="Footer Placeholder 7">
            <a:extLst>
              <a:ext uri="{FF2B5EF4-FFF2-40B4-BE49-F238E27FC236}">
                <a16:creationId xmlns:a16="http://schemas.microsoft.com/office/drawing/2014/main" id="{9A7474B8-5EB1-4719-A73A-C3A5AF3E667A}"/>
              </a:ext>
            </a:extLst>
          </p:cNvPr>
          <p:cNvSpPr>
            <a:spLocks noGrp="1"/>
          </p:cNvSpPr>
          <p:nvPr>
            <p:ph type="ftr" sz="quarter" idx="11"/>
          </p:nvPr>
        </p:nvSpPr>
        <p:spPr/>
        <p:txBody>
          <a:bodyPr/>
          <a:lstStyle/>
          <a:p>
            <a:endParaRPr lang="he-IL"/>
          </a:p>
        </p:txBody>
      </p:sp>
      <p:sp>
        <p:nvSpPr>
          <p:cNvPr id="9" name="Slide Number Placeholder 8">
            <a:extLst>
              <a:ext uri="{FF2B5EF4-FFF2-40B4-BE49-F238E27FC236}">
                <a16:creationId xmlns:a16="http://schemas.microsoft.com/office/drawing/2014/main" id="{14A5AC32-8B02-468C-9329-4D8C4DA12839}"/>
              </a:ext>
            </a:extLst>
          </p:cNvPr>
          <p:cNvSpPr>
            <a:spLocks noGrp="1"/>
          </p:cNvSpPr>
          <p:nvPr>
            <p:ph type="sldNum" sz="quarter" idx="12"/>
          </p:nvPr>
        </p:nvSpPr>
        <p:spPr/>
        <p:txBody>
          <a:bodyPr/>
          <a:lstStyle/>
          <a:p>
            <a:fld id="{B8F65289-939D-49B7-9598-2F964C384DA7}" type="slidenum">
              <a:rPr lang="he-IL" smtClean="0"/>
              <a:t>‹#›</a:t>
            </a:fld>
            <a:endParaRPr lang="he-IL"/>
          </a:p>
        </p:txBody>
      </p:sp>
    </p:spTree>
    <p:extLst>
      <p:ext uri="{BB962C8B-B14F-4D97-AF65-F5344CB8AC3E}">
        <p14:creationId xmlns:p14="http://schemas.microsoft.com/office/powerpoint/2010/main" val="973430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F498A-D480-471D-86A7-9CC76F61ECBC}"/>
              </a:ext>
            </a:extLst>
          </p:cNvPr>
          <p:cNvSpPr>
            <a:spLocks noGrp="1"/>
          </p:cNvSpPr>
          <p:nvPr>
            <p:ph type="title"/>
          </p:nvPr>
        </p:nvSpPr>
        <p:spPr/>
        <p:txBody>
          <a:bodyPr/>
          <a:lstStyle/>
          <a:p>
            <a:r>
              <a:rPr lang="en-US"/>
              <a:t>Click to edit Master title style</a:t>
            </a:r>
            <a:endParaRPr lang="he-IL"/>
          </a:p>
        </p:txBody>
      </p:sp>
      <p:sp>
        <p:nvSpPr>
          <p:cNvPr id="3" name="Date Placeholder 2">
            <a:extLst>
              <a:ext uri="{FF2B5EF4-FFF2-40B4-BE49-F238E27FC236}">
                <a16:creationId xmlns:a16="http://schemas.microsoft.com/office/drawing/2014/main" id="{4F011E9E-ECE2-4666-BA1D-45BC30C493BF}"/>
              </a:ext>
            </a:extLst>
          </p:cNvPr>
          <p:cNvSpPr>
            <a:spLocks noGrp="1"/>
          </p:cNvSpPr>
          <p:nvPr>
            <p:ph type="dt" sz="half" idx="10"/>
          </p:nvPr>
        </p:nvSpPr>
        <p:spPr/>
        <p:txBody>
          <a:bodyPr/>
          <a:lstStyle/>
          <a:p>
            <a:fld id="{E83DBE2C-624B-426E-A53E-694D77389149}" type="datetimeFigureOut">
              <a:rPr lang="he-IL" smtClean="0"/>
              <a:t>ט'/תמוז/תש"ף</a:t>
            </a:fld>
            <a:endParaRPr lang="he-IL"/>
          </a:p>
        </p:txBody>
      </p:sp>
      <p:sp>
        <p:nvSpPr>
          <p:cNvPr id="4" name="Footer Placeholder 3">
            <a:extLst>
              <a:ext uri="{FF2B5EF4-FFF2-40B4-BE49-F238E27FC236}">
                <a16:creationId xmlns:a16="http://schemas.microsoft.com/office/drawing/2014/main" id="{2E839D98-3344-456E-B9F4-7094DAEE99D5}"/>
              </a:ext>
            </a:extLst>
          </p:cNvPr>
          <p:cNvSpPr>
            <a:spLocks noGrp="1"/>
          </p:cNvSpPr>
          <p:nvPr>
            <p:ph type="ftr" sz="quarter" idx="11"/>
          </p:nvPr>
        </p:nvSpPr>
        <p:spPr/>
        <p:txBody>
          <a:bodyPr/>
          <a:lstStyle/>
          <a:p>
            <a:endParaRPr lang="he-IL"/>
          </a:p>
        </p:txBody>
      </p:sp>
      <p:sp>
        <p:nvSpPr>
          <p:cNvPr id="5" name="Slide Number Placeholder 4">
            <a:extLst>
              <a:ext uri="{FF2B5EF4-FFF2-40B4-BE49-F238E27FC236}">
                <a16:creationId xmlns:a16="http://schemas.microsoft.com/office/drawing/2014/main" id="{C38FFA7D-8E0D-4D1C-877D-5F77AD1161B4}"/>
              </a:ext>
            </a:extLst>
          </p:cNvPr>
          <p:cNvSpPr>
            <a:spLocks noGrp="1"/>
          </p:cNvSpPr>
          <p:nvPr>
            <p:ph type="sldNum" sz="quarter" idx="12"/>
          </p:nvPr>
        </p:nvSpPr>
        <p:spPr/>
        <p:txBody>
          <a:bodyPr/>
          <a:lstStyle/>
          <a:p>
            <a:fld id="{B8F65289-939D-49B7-9598-2F964C384DA7}" type="slidenum">
              <a:rPr lang="he-IL" smtClean="0"/>
              <a:t>‹#›</a:t>
            </a:fld>
            <a:endParaRPr lang="he-IL"/>
          </a:p>
        </p:txBody>
      </p:sp>
    </p:spTree>
    <p:extLst>
      <p:ext uri="{BB962C8B-B14F-4D97-AF65-F5344CB8AC3E}">
        <p14:creationId xmlns:p14="http://schemas.microsoft.com/office/powerpoint/2010/main" val="3838249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008FB-B8E5-4AA1-9728-ACA375ED6C49}"/>
              </a:ext>
            </a:extLst>
          </p:cNvPr>
          <p:cNvSpPr>
            <a:spLocks noGrp="1"/>
          </p:cNvSpPr>
          <p:nvPr>
            <p:ph type="dt" sz="half" idx="10"/>
          </p:nvPr>
        </p:nvSpPr>
        <p:spPr/>
        <p:txBody>
          <a:bodyPr/>
          <a:lstStyle/>
          <a:p>
            <a:fld id="{E83DBE2C-624B-426E-A53E-694D77389149}" type="datetimeFigureOut">
              <a:rPr lang="he-IL" smtClean="0"/>
              <a:t>ט'/תמוז/תש"ף</a:t>
            </a:fld>
            <a:endParaRPr lang="he-IL"/>
          </a:p>
        </p:txBody>
      </p:sp>
      <p:sp>
        <p:nvSpPr>
          <p:cNvPr id="3" name="Footer Placeholder 2">
            <a:extLst>
              <a:ext uri="{FF2B5EF4-FFF2-40B4-BE49-F238E27FC236}">
                <a16:creationId xmlns:a16="http://schemas.microsoft.com/office/drawing/2014/main" id="{8875830C-72D6-46B6-8C09-08DCD0C2EB0A}"/>
              </a:ext>
            </a:extLst>
          </p:cNvPr>
          <p:cNvSpPr>
            <a:spLocks noGrp="1"/>
          </p:cNvSpPr>
          <p:nvPr>
            <p:ph type="ftr" sz="quarter" idx="11"/>
          </p:nvPr>
        </p:nvSpPr>
        <p:spPr/>
        <p:txBody>
          <a:bodyPr/>
          <a:lstStyle/>
          <a:p>
            <a:endParaRPr lang="he-IL"/>
          </a:p>
        </p:txBody>
      </p:sp>
      <p:sp>
        <p:nvSpPr>
          <p:cNvPr id="4" name="Slide Number Placeholder 3">
            <a:extLst>
              <a:ext uri="{FF2B5EF4-FFF2-40B4-BE49-F238E27FC236}">
                <a16:creationId xmlns:a16="http://schemas.microsoft.com/office/drawing/2014/main" id="{409CF5B0-E428-4877-A3DE-862317592DFD}"/>
              </a:ext>
            </a:extLst>
          </p:cNvPr>
          <p:cNvSpPr>
            <a:spLocks noGrp="1"/>
          </p:cNvSpPr>
          <p:nvPr>
            <p:ph type="sldNum" sz="quarter" idx="12"/>
          </p:nvPr>
        </p:nvSpPr>
        <p:spPr/>
        <p:txBody>
          <a:bodyPr/>
          <a:lstStyle/>
          <a:p>
            <a:fld id="{B8F65289-939D-49B7-9598-2F964C384DA7}" type="slidenum">
              <a:rPr lang="he-IL" smtClean="0"/>
              <a:t>‹#›</a:t>
            </a:fld>
            <a:endParaRPr lang="he-IL"/>
          </a:p>
        </p:txBody>
      </p:sp>
    </p:spTree>
    <p:extLst>
      <p:ext uri="{BB962C8B-B14F-4D97-AF65-F5344CB8AC3E}">
        <p14:creationId xmlns:p14="http://schemas.microsoft.com/office/powerpoint/2010/main" val="3594987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0B0DC-D1DD-42DF-9070-55263C2EF3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Content Placeholder 2">
            <a:extLst>
              <a:ext uri="{FF2B5EF4-FFF2-40B4-BE49-F238E27FC236}">
                <a16:creationId xmlns:a16="http://schemas.microsoft.com/office/drawing/2014/main" id="{B2AFDB1E-9D78-4EA8-90D9-D1C5276632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Text Placeholder 3">
            <a:extLst>
              <a:ext uri="{FF2B5EF4-FFF2-40B4-BE49-F238E27FC236}">
                <a16:creationId xmlns:a16="http://schemas.microsoft.com/office/drawing/2014/main" id="{7BB8364E-D496-4CC3-B193-7385D0C44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4B00D2-4BA0-4D89-8426-5DAA3A03463A}"/>
              </a:ext>
            </a:extLst>
          </p:cNvPr>
          <p:cNvSpPr>
            <a:spLocks noGrp="1"/>
          </p:cNvSpPr>
          <p:nvPr>
            <p:ph type="dt" sz="half" idx="10"/>
          </p:nvPr>
        </p:nvSpPr>
        <p:spPr/>
        <p:txBody>
          <a:bodyPr/>
          <a:lstStyle/>
          <a:p>
            <a:fld id="{E83DBE2C-624B-426E-A53E-694D77389149}" type="datetimeFigureOut">
              <a:rPr lang="he-IL" smtClean="0"/>
              <a:t>ט'/תמוז/תש"ף</a:t>
            </a:fld>
            <a:endParaRPr lang="he-IL"/>
          </a:p>
        </p:txBody>
      </p:sp>
      <p:sp>
        <p:nvSpPr>
          <p:cNvPr id="6" name="Footer Placeholder 5">
            <a:extLst>
              <a:ext uri="{FF2B5EF4-FFF2-40B4-BE49-F238E27FC236}">
                <a16:creationId xmlns:a16="http://schemas.microsoft.com/office/drawing/2014/main" id="{2AB4E17C-7C2D-4CA1-81EE-952499BCA324}"/>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ABFC4218-2813-4553-9A8B-E15DCA8DC599}"/>
              </a:ext>
            </a:extLst>
          </p:cNvPr>
          <p:cNvSpPr>
            <a:spLocks noGrp="1"/>
          </p:cNvSpPr>
          <p:nvPr>
            <p:ph type="sldNum" sz="quarter" idx="12"/>
          </p:nvPr>
        </p:nvSpPr>
        <p:spPr/>
        <p:txBody>
          <a:bodyPr/>
          <a:lstStyle/>
          <a:p>
            <a:fld id="{B8F65289-939D-49B7-9598-2F964C384DA7}" type="slidenum">
              <a:rPr lang="he-IL" smtClean="0"/>
              <a:t>‹#›</a:t>
            </a:fld>
            <a:endParaRPr lang="he-IL"/>
          </a:p>
        </p:txBody>
      </p:sp>
    </p:spTree>
    <p:extLst>
      <p:ext uri="{BB962C8B-B14F-4D97-AF65-F5344CB8AC3E}">
        <p14:creationId xmlns:p14="http://schemas.microsoft.com/office/powerpoint/2010/main" val="2033357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18F82-4524-4219-A81C-C1B6AF8DF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Picture Placeholder 2">
            <a:extLst>
              <a:ext uri="{FF2B5EF4-FFF2-40B4-BE49-F238E27FC236}">
                <a16:creationId xmlns:a16="http://schemas.microsoft.com/office/drawing/2014/main" id="{1DD91C0E-714D-4D7A-8054-0FE4E45A49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Text Placeholder 3">
            <a:extLst>
              <a:ext uri="{FF2B5EF4-FFF2-40B4-BE49-F238E27FC236}">
                <a16:creationId xmlns:a16="http://schemas.microsoft.com/office/drawing/2014/main" id="{9C61DE2B-1D4C-4C68-AEE4-65DFEE1FF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585982-07F3-4E18-8A07-1A315F29E56A}"/>
              </a:ext>
            </a:extLst>
          </p:cNvPr>
          <p:cNvSpPr>
            <a:spLocks noGrp="1"/>
          </p:cNvSpPr>
          <p:nvPr>
            <p:ph type="dt" sz="half" idx="10"/>
          </p:nvPr>
        </p:nvSpPr>
        <p:spPr/>
        <p:txBody>
          <a:bodyPr/>
          <a:lstStyle/>
          <a:p>
            <a:fld id="{E83DBE2C-624B-426E-A53E-694D77389149}" type="datetimeFigureOut">
              <a:rPr lang="he-IL" smtClean="0"/>
              <a:t>ט'/תמוז/תש"ף</a:t>
            </a:fld>
            <a:endParaRPr lang="he-IL"/>
          </a:p>
        </p:txBody>
      </p:sp>
      <p:sp>
        <p:nvSpPr>
          <p:cNvPr id="6" name="Footer Placeholder 5">
            <a:extLst>
              <a:ext uri="{FF2B5EF4-FFF2-40B4-BE49-F238E27FC236}">
                <a16:creationId xmlns:a16="http://schemas.microsoft.com/office/drawing/2014/main" id="{7629EFF9-167B-4C19-BD68-9AB84A1ECF94}"/>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A2FF6FA7-2C64-4A72-8354-70E13C1377B4}"/>
              </a:ext>
            </a:extLst>
          </p:cNvPr>
          <p:cNvSpPr>
            <a:spLocks noGrp="1"/>
          </p:cNvSpPr>
          <p:nvPr>
            <p:ph type="sldNum" sz="quarter" idx="12"/>
          </p:nvPr>
        </p:nvSpPr>
        <p:spPr/>
        <p:txBody>
          <a:bodyPr/>
          <a:lstStyle/>
          <a:p>
            <a:fld id="{B8F65289-939D-49B7-9598-2F964C384DA7}" type="slidenum">
              <a:rPr lang="he-IL" smtClean="0"/>
              <a:t>‹#›</a:t>
            </a:fld>
            <a:endParaRPr lang="he-IL"/>
          </a:p>
        </p:txBody>
      </p:sp>
    </p:spTree>
    <p:extLst>
      <p:ext uri="{BB962C8B-B14F-4D97-AF65-F5344CB8AC3E}">
        <p14:creationId xmlns:p14="http://schemas.microsoft.com/office/powerpoint/2010/main" val="2316314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479BFD-580A-4216-AE47-11D1166F44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e-IL"/>
          </a:p>
        </p:txBody>
      </p:sp>
      <p:sp>
        <p:nvSpPr>
          <p:cNvPr id="3" name="Text Placeholder 2">
            <a:extLst>
              <a:ext uri="{FF2B5EF4-FFF2-40B4-BE49-F238E27FC236}">
                <a16:creationId xmlns:a16="http://schemas.microsoft.com/office/drawing/2014/main" id="{CB91A066-7C83-46C6-9A7E-67AE6664DC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398B4515-2A8A-491B-80E3-9F6A6D3533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3DBE2C-624B-426E-A53E-694D77389149}" type="datetimeFigureOut">
              <a:rPr lang="he-IL" smtClean="0"/>
              <a:t>ט'/תמוז/תש"ף</a:t>
            </a:fld>
            <a:endParaRPr lang="he-IL"/>
          </a:p>
        </p:txBody>
      </p:sp>
      <p:sp>
        <p:nvSpPr>
          <p:cNvPr id="5" name="Footer Placeholder 4">
            <a:extLst>
              <a:ext uri="{FF2B5EF4-FFF2-40B4-BE49-F238E27FC236}">
                <a16:creationId xmlns:a16="http://schemas.microsoft.com/office/drawing/2014/main" id="{C4B06757-CA5A-4EC3-9D06-B46202750F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a:extLst>
              <a:ext uri="{FF2B5EF4-FFF2-40B4-BE49-F238E27FC236}">
                <a16:creationId xmlns:a16="http://schemas.microsoft.com/office/drawing/2014/main" id="{1D6C7538-8BBA-4A11-A92A-95FF0DE97A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F65289-939D-49B7-9598-2F964C384DA7}" type="slidenum">
              <a:rPr lang="he-IL" smtClean="0"/>
              <a:t>‹#›</a:t>
            </a:fld>
            <a:endParaRPr lang="he-IL"/>
          </a:p>
        </p:txBody>
      </p:sp>
    </p:spTree>
    <p:extLst>
      <p:ext uri="{BB962C8B-B14F-4D97-AF65-F5344CB8AC3E}">
        <p14:creationId xmlns:p14="http://schemas.microsoft.com/office/powerpoint/2010/main" val="2643221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hdphoto" Target="../media/hdphoto2.wdp"/><Relationship Id="rId7" Type="http://schemas.openxmlformats.org/officeDocument/2006/relationships/image" Target="../media/image16.png"/><Relationship Id="rId12"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6.png"/><Relationship Id="rId5" Type="http://schemas.openxmlformats.org/officeDocument/2006/relationships/image" Target="../media/image15.png"/><Relationship Id="rId10" Type="http://schemas.openxmlformats.org/officeDocument/2006/relationships/image" Target="../media/image5.png"/><Relationship Id="rId4" Type="http://schemas.openxmlformats.org/officeDocument/2006/relationships/image" Target="cid:5E8A58C3-01D7-4B62-8E71-8320945DCAD6" TargetMode="Externa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8.png"/><Relationship Id="rId7"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0.jpeg"/><Relationship Id="rId7"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2.png"/><Relationship Id="rId7"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4.pn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30.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descr="תכנית ">
            <a:extLst>
              <a:ext uri="{FF2B5EF4-FFF2-40B4-BE49-F238E27FC236}">
                <a16:creationId xmlns:a16="http://schemas.microsoft.com/office/drawing/2014/main" id="{F74A33B5-63DF-4824-842E-4C542C6EE418}"/>
              </a:ext>
            </a:extLst>
          </p:cNvPr>
          <p:cNvSpPr txBox="1">
            <a:spLocks/>
          </p:cNvSpPr>
          <p:nvPr/>
        </p:nvSpPr>
        <p:spPr>
          <a:xfrm>
            <a:off x="8156575" y="735013"/>
            <a:ext cx="2535238" cy="382111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3022" b="1" dirty="0">
                <a:latin typeface="Gisha" panose="020B0502040204020203" pitchFamily="34" charset="-79"/>
                <a:cs typeface="Gisha" panose="020B0502040204020203" pitchFamily="34" charset="-79"/>
              </a:rPr>
              <a:t>תכנית אב</a:t>
            </a:r>
            <a:br>
              <a:rPr lang="he-IL" sz="3022" b="1" dirty="0">
                <a:latin typeface="Gisha" panose="020B0502040204020203" pitchFamily="34" charset="-79"/>
                <a:cs typeface="Gisha" panose="020B0502040204020203" pitchFamily="34" charset="-79"/>
              </a:rPr>
            </a:br>
            <a:br>
              <a:rPr lang="he-IL" sz="3022" b="1" dirty="0">
                <a:latin typeface="Gisha" panose="020B0502040204020203" pitchFamily="34" charset="-79"/>
                <a:cs typeface="Gisha" panose="020B0502040204020203" pitchFamily="34" charset="-79"/>
              </a:rPr>
            </a:br>
            <a:r>
              <a:rPr lang="he-IL" sz="2590" b="1" dirty="0">
                <a:latin typeface="Gisha" panose="020B0502040204020203" pitchFamily="34" charset="-79"/>
                <a:cs typeface="Gisha" panose="020B0502040204020203" pitchFamily="34" charset="-79"/>
              </a:rPr>
              <a:t>מועצה אזורית</a:t>
            </a:r>
            <a:br>
              <a:rPr lang="en-US" sz="2590" b="1" dirty="0">
                <a:latin typeface="Gisha" panose="020B0502040204020203" pitchFamily="34" charset="-79"/>
                <a:cs typeface="Gisha" panose="020B0502040204020203" pitchFamily="34" charset="-79"/>
              </a:rPr>
            </a:br>
            <a:r>
              <a:rPr lang="he-IL" sz="2590" dirty="0">
                <a:latin typeface="Gisha" panose="020B0502040204020203" pitchFamily="34" charset="-79"/>
                <a:cs typeface="Gisha" panose="020B0502040204020203" pitchFamily="34" charset="-79"/>
              </a:rPr>
              <a:t>מגילות ים המלח</a:t>
            </a:r>
            <a:br>
              <a:rPr lang="he-IL" sz="2590" dirty="0">
                <a:latin typeface="Gisha" panose="020B0502040204020203" pitchFamily="34" charset="-79"/>
                <a:cs typeface="Gisha" panose="020B0502040204020203" pitchFamily="34" charset="-79"/>
              </a:rPr>
            </a:br>
            <a:br>
              <a:rPr lang="he-IL" sz="2590" dirty="0">
                <a:latin typeface="Gisha" panose="020B0502040204020203" pitchFamily="34" charset="-79"/>
                <a:cs typeface="Gisha" panose="020B0502040204020203" pitchFamily="34" charset="-79"/>
              </a:rPr>
            </a:br>
            <a:br>
              <a:rPr lang="he-IL" sz="2000" dirty="0">
                <a:latin typeface="Gisha" panose="020B0502040204020203" pitchFamily="34" charset="-79"/>
                <a:cs typeface="Gisha" panose="020B0502040204020203" pitchFamily="34" charset="-79"/>
              </a:rPr>
            </a:br>
            <a:r>
              <a:rPr lang="he-IL" sz="2000" dirty="0">
                <a:latin typeface="Gisha" panose="020B0502040204020203" pitchFamily="34" charset="-79"/>
                <a:cs typeface="Gisha" panose="020B0502040204020203" pitchFamily="34" charset="-79"/>
              </a:rPr>
              <a:t>יולי 2020 </a:t>
            </a:r>
            <a:endParaRPr lang="he-IL" sz="3022" dirty="0">
              <a:latin typeface="Gisha" panose="020B0502040204020203" pitchFamily="34" charset="-79"/>
              <a:cs typeface="Gisha" panose="020B0502040204020203" pitchFamily="34" charset="-79"/>
            </a:endParaRPr>
          </a:p>
        </p:txBody>
      </p:sp>
      <p:grpSp>
        <p:nvGrpSpPr>
          <p:cNvPr id="11" name="Group 10" descr="מפת תבליט המציגה את גבולות המועצה">
            <a:extLst>
              <a:ext uri="{FF2B5EF4-FFF2-40B4-BE49-F238E27FC236}">
                <a16:creationId xmlns:a16="http://schemas.microsoft.com/office/drawing/2014/main" id="{F816EB3F-FF1E-425E-BA6B-E2C8E26F8CE2}"/>
              </a:ext>
            </a:extLst>
          </p:cNvPr>
          <p:cNvGrpSpPr/>
          <p:nvPr/>
        </p:nvGrpSpPr>
        <p:grpSpPr>
          <a:xfrm>
            <a:off x="1786768" y="267951"/>
            <a:ext cx="4476001" cy="6124752"/>
            <a:chOff x="715960" y="2510908"/>
            <a:chExt cx="4033837" cy="5655984"/>
          </a:xfrm>
        </p:grpSpPr>
        <p:pic>
          <p:nvPicPr>
            <p:cNvPr id="12" name="Picture 11">
              <a:extLst>
                <a:ext uri="{FF2B5EF4-FFF2-40B4-BE49-F238E27FC236}">
                  <a16:creationId xmlns:a16="http://schemas.microsoft.com/office/drawing/2014/main" id="{CB56C063-D970-48A5-BCBE-5779A8BC7337}"/>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l="29546" t="7221" b="12818"/>
            <a:stretch/>
          </p:blipFill>
          <p:spPr>
            <a:xfrm>
              <a:off x="715960" y="2510908"/>
              <a:ext cx="4033837" cy="5655984"/>
            </a:xfrm>
            <a:prstGeom prst="rect">
              <a:avLst/>
            </a:prstGeom>
          </p:spPr>
        </p:pic>
        <p:pic>
          <p:nvPicPr>
            <p:cNvPr id="13" name="Picture 12">
              <a:extLst>
                <a:ext uri="{FF2B5EF4-FFF2-40B4-BE49-F238E27FC236}">
                  <a16:creationId xmlns:a16="http://schemas.microsoft.com/office/drawing/2014/main" id="{55606E2B-090B-4DB0-8924-B4B026DAD836}"/>
                </a:ext>
              </a:extLst>
            </p:cNvPr>
            <p:cNvPicPr>
              <a:picLocks noChangeAspect="1"/>
            </p:cNvPicPr>
            <p:nvPr/>
          </p:nvPicPr>
          <p:blipFill rotWithShape="1">
            <a:blip r:embed="rId4">
              <a:extLst>
                <a:ext uri="{28A0092B-C50C-407E-A947-70E740481C1C}">
                  <a14:useLocalDpi xmlns:a14="http://schemas.microsoft.com/office/drawing/2010/main" val="0"/>
                </a:ext>
              </a:extLst>
            </a:blip>
            <a:srcRect t="39427" b="28827"/>
            <a:stretch/>
          </p:blipFill>
          <p:spPr>
            <a:xfrm>
              <a:off x="2474481" y="5895005"/>
              <a:ext cx="1243990" cy="1501997"/>
            </a:xfrm>
            <a:prstGeom prst="rect">
              <a:avLst/>
            </a:prstGeom>
          </p:spPr>
        </p:pic>
      </p:grpSp>
      <p:sp>
        <p:nvSpPr>
          <p:cNvPr id="19" name="TextBox 18">
            <a:extLst>
              <a:ext uri="{FF2B5EF4-FFF2-40B4-BE49-F238E27FC236}">
                <a16:creationId xmlns:a16="http://schemas.microsoft.com/office/drawing/2014/main" id="{CE900C66-1712-49C4-8BE1-A06E6226FAE8}"/>
              </a:ext>
            </a:extLst>
          </p:cNvPr>
          <p:cNvSpPr txBox="1"/>
          <p:nvPr/>
        </p:nvSpPr>
        <p:spPr>
          <a:xfrm>
            <a:off x="5684150" y="6392703"/>
            <a:ext cx="1417562" cy="490647"/>
          </a:xfrm>
          <a:prstGeom prst="rect">
            <a:avLst/>
          </a:prstGeom>
          <a:noFill/>
        </p:spPr>
        <p:txBody>
          <a:bodyPr wrap="square" rtlCol="1">
            <a:spAutoFit/>
          </a:bodyPr>
          <a:lstStyle/>
          <a:p>
            <a:pPr algn="ctr"/>
            <a:r>
              <a:rPr lang="he-IL" sz="1294" b="1" dirty="0">
                <a:latin typeface="David" panose="020E0502060401010101" pitchFamily="34" charset="-79"/>
                <a:cs typeface="David" panose="020E0502060401010101" pitchFamily="34" charset="-79"/>
              </a:rPr>
              <a:t>רחמימוב אדריכלים ומתכנני ערים בע"מ</a:t>
            </a:r>
          </a:p>
        </p:txBody>
      </p:sp>
      <p:grpSp>
        <p:nvGrpSpPr>
          <p:cNvPr id="20" name="Group 19" descr="לוגו משרד הבינוי והשיכון - יזם התכנית ">
            <a:extLst>
              <a:ext uri="{FF2B5EF4-FFF2-40B4-BE49-F238E27FC236}">
                <a16:creationId xmlns:a16="http://schemas.microsoft.com/office/drawing/2014/main" id="{BBF90D09-6608-4D8A-B58A-4D46205F7A0E}"/>
              </a:ext>
            </a:extLst>
          </p:cNvPr>
          <p:cNvGrpSpPr/>
          <p:nvPr/>
        </p:nvGrpSpPr>
        <p:grpSpPr>
          <a:xfrm>
            <a:off x="10933537" y="5937019"/>
            <a:ext cx="1279037" cy="876072"/>
            <a:chOff x="122259" y="5818636"/>
            <a:chExt cx="1248683" cy="851317"/>
          </a:xfrm>
        </p:grpSpPr>
        <p:pic>
          <p:nvPicPr>
            <p:cNvPr id="21" name="Picture 2" descr="תוצאת תמונה עבור משרד הבינוי והשיכון עכו">
              <a:extLst>
                <a:ext uri="{FF2B5EF4-FFF2-40B4-BE49-F238E27FC236}">
                  <a16:creationId xmlns:a16="http://schemas.microsoft.com/office/drawing/2014/main" id="{30AAFB67-69B5-4542-BEA7-BA8B782B8EA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35511"/>
            <a:stretch/>
          </p:blipFill>
          <p:spPr bwMode="auto">
            <a:xfrm>
              <a:off x="850773" y="5879169"/>
              <a:ext cx="520169" cy="3651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תוצאת תמונה עבור משרד הבינוי והשיכון עכו">
              <a:extLst>
                <a:ext uri="{FF2B5EF4-FFF2-40B4-BE49-F238E27FC236}">
                  <a16:creationId xmlns:a16="http://schemas.microsoft.com/office/drawing/2014/main" id="{1C36A69A-F44B-46D0-A945-87B28E12F681}"/>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r="64767"/>
            <a:stretch/>
          </p:blipFill>
          <p:spPr bwMode="auto">
            <a:xfrm>
              <a:off x="122259" y="5818636"/>
              <a:ext cx="728514" cy="8513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descr="לוגו חברת הניהול של הפרויקט - יובל ויצמן יעוץ וניהול הנדסי בע&quot;מ">
            <a:extLst>
              <a:ext uri="{FF2B5EF4-FFF2-40B4-BE49-F238E27FC236}">
                <a16:creationId xmlns:a16="http://schemas.microsoft.com/office/drawing/2014/main" id="{E45DE507-42DD-4354-B5C7-A79C256BB1F0}"/>
              </a:ext>
            </a:extLst>
          </p:cNvPr>
          <p:cNvGrpSpPr/>
          <p:nvPr/>
        </p:nvGrpSpPr>
        <p:grpSpPr>
          <a:xfrm>
            <a:off x="7186026" y="6504495"/>
            <a:ext cx="2378964" cy="308596"/>
            <a:chOff x="4339771" y="10149347"/>
            <a:chExt cx="3173053" cy="481057"/>
          </a:xfrm>
        </p:grpSpPr>
        <p:pic>
          <p:nvPicPr>
            <p:cNvPr id="24" name="תמונה 1" descr="cid:image003.png@01D44B49.C3EA8750">
              <a:extLst>
                <a:ext uri="{FF2B5EF4-FFF2-40B4-BE49-F238E27FC236}">
                  <a16:creationId xmlns:a16="http://schemas.microsoft.com/office/drawing/2014/main" id="{5179B968-D5EA-4512-A8FC-F342F130489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7064" t="17757" b="35294"/>
            <a:stretch/>
          </p:blipFill>
          <p:spPr bwMode="auto">
            <a:xfrm>
              <a:off x="6886193" y="10149347"/>
              <a:ext cx="626631" cy="46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תמונה 1" descr="cid:image003.png@01D44B49.C3EA8750">
              <a:extLst>
                <a:ext uri="{FF2B5EF4-FFF2-40B4-BE49-F238E27FC236}">
                  <a16:creationId xmlns:a16="http://schemas.microsoft.com/office/drawing/2014/main" id="{F2E46D6F-BEFA-4E6C-9930-3C36450497D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896" t="28328" r="22994" b="46246"/>
            <a:stretch/>
          </p:blipFill>
          <p:spPr bwMode="auto">
            <a:xfrm>
              <a:off x="4339771" y="10149347"/>
              <a:ext cx="2610120" cy="4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Slide Number Placeholder 27">
            <a:extLst>
              <a:ext uri="{FF2B5EF4-FFF2-40B4-BE49-F238E27FC236}">
                <a16:creationId xmlns:a16="http://schemas.microsoft.com/office/drawing/2014/main" id="{7D8FE2EA-FCED-48C8-8F9E-D0259CFF1C13}"/>
              </a:ext>
            </a:extLst>
          </p:cNvPr>
          <p:cNvSpPr>
            <a:spLocks noGrp="1"/>
          </p:cNvSpPr>
          <p:nvPr>
            <p:ph type="sldNum" sz="quarter" idx="12"/>
          </p:nvPr>
        </p:nvSpPr>
        <p:spPr>
          <a:xfrm>
            <a:off x="2419" y="6626761"/>
            <a:ext cx="325922" cy="222421"/>
          </a:xfrm>
        </p:spPr>
        <p:txBody>
          <a:bodyPr/>
          <a:lstStyle/>
          <a:p>
            <a:fld id="{B8F65289-939D-49B7-9598-2F964C384DA7}" type="slidenum">
              <a:rPr lang="he-IL" smtClean="0">
                <a:latin typeface="Gisha" panose="020B0502040204020203" pitchFamily="34" charset="-79"/>
                <a:cs typeface="Gisha" panose="020B0502040204020203" pitchFamily="34" charset="-79"/>
              </a:rPr>
              <a:t>1</a:t>
            </a:fld>
            <a:endParaRPr lang="he-IL" dirty="0">
              <a:latin typeface="Gisha" panose="020B0502040204020203" pitchFamily="34" charset="-79"/>
              <a:cs typeface="Gisha" panose="020B0502040204020203" pitchFamily="34" charset="-79"/>
            </a:endParaRPr>
          </a:p>
        </p:txBody>
      </p:sp>
      <p:pic>
        <p:nvPicPr>
          <p:cNvPr id="15" name="Picture 14" descr="לוגו המועצה האזורית מגילות ים המלח">
            <a:extLst>
              <a:ext uri="{FF2B5EF4-FFF2-40B4-BE49-F238E27FC236}">
                <a16:creationId xmlns:a16="http://schemas.microsoft.com/office/drawing/2014/main" id="{336B3432-1163-497C-8A35-E2237F63FD56}"/>
              </a:ext>
            </a:extLst>
          </p:cNvPr>
          <p:cNvPicPr>
            <a:picLocks noChangeAspect="1"/>
          </p:cNvPicPr>
          <p:nvPr/>
        </p:nvPicPr>
        <p:blipFill>
          <a:blip r:embed="rId9"/>
          <a:stretch>
            <a:fillRect/>
          </a:stretch>
        </p:blipFill>
        <p:spPr>
          <a:xfrm>
            <a:off x="9570185" y="6481609"/>
            <a:ext cx="1121628" cy="337695"/>
          </a:xfrm>
          <a:prstGeom prst="rect">
            <a:avLst/>
          </a:prstGeom>
        </p:spPr>
      </p:pic>
      <p:sp>
        <p:nvSpPr>
          <p:cNvPr id="2" name="Title 1" descr="תכנית אב&#10;&#10;מועצה אזורית&#10;מגילות ים המלח">
            <a:extLst>
              <a:ext uri="{FF2B5EF4-FFF2-40B4-BE49-F238E27FC236}">
                <a16:creationId xmlns:a16="http://schemas.microsoft.com/office/drawing/2014/main" id="{3B462640-8F3B-44D8-81BC-ED75305ECF26}"/>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endParaRPr lang="he-IL" dirty="0"/>
          </a:p>
        </p:txBody>
      </p:sp>
    </p:spTree>
    <p:extLst>
      <p:ext uri="{BB962C8B-B14F-4D97-AF65-F5344CB8AC3E}">
        <p14:creationId xmlns:p14="http://schemas.microsoft.com/office/powerpoint/2010/main" val="78540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74A33B5-63DF-4824-842E-4C542C6EE418}"/>
              </a:ext>
            </a:extLst>
          </p:cNvPr>
          <p:cNvSpPr txBox="1">
            <a:spLocks/>
          </p:cNvSpPr>
          <p:nvPr/>
        </p:nvSpPr>
        <p:spPr>
          <a:xfrm>
            <a:off x="8684728" y="14810"/>
            <a:ext cx="3576638" cy="2104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1400" dirty="0">
                <a:latin typeface="Gisha" panose="020B0502040204020203" pitchFamily="34" charset="-79"/>
                <a:cs typeface="Gisha" panose="020B0502040204020203" pitchFamily="34" charset="-79"/>
              </a:rPr>
              <a:t>תכנית אב – מועצה אזורית </a:t>
            </a:r>
            <a:r>
              <a:rPr lang="he-IL" sz="1400" b="1" dirty="0">
                <a:latin typeface="Gisha" panose="020B0502040204020203" pitchFamily="34" charset="-79"/>
                <a:cs typeface="Gisha" panose="020B0502040204020203" pitchFamily="34" charset="-79"/>
              </a:rPr>
              <a:t>מגילות ים המלח</a:t>
            </a:r>
            <a:br>
              <a:rPr lang="he-IL" sz="1400" dirty="0">
                <a:latin typeface="Gisha" panose="020B0502040204020203" pitchFamily="34" charset="-79"/>
                <a:cs typeface="Gisha" panose="020B0502040204020203" pitchFamily="34" charset="-79"/>
              </a:rPr>
            </a:br>
            <a:br>
              <a:rPr lang="he-IL" sz="1400" dirty="0">
                <a:latin typeface="Gisha" panose="020B0502040204020203" pitchFamily="34" charset="-79"/>
                <a:cs typeface="Gisha" panose="020B0502040204020203" pitchFamily="34" charset="-79"/>
              </a:rPr>
            </a:br>
            <a:endParaRPr lang="he-IL" sz="1400" dirty="0">
              <a:latin typeface="Gisha" panose="020B0502040204020203" pitchFamily="34" charset="-79"/>
              <a:cs typeface="Gisha" panose="020B0502040204020203" pitchFamily="34" charset="-79"/>
            </a:endParaRPr>
          </a:p>
        </p:txBody>
      </p:sp>
      <p:pic>
        <p:nvPicPr>
          <p:cNvPr id="32" name="5E8A58C3-01D7-4B62-8E71-8320945DCAD6" descr="מפה המציגה את היוזמות פיתוח במרחב התכנון, לרבות הרחבת יישובים, תיירות, ויוזמות סביבתיות">
            <a:extLst>
              <a:ext uri="{FF2B5EF4-FFF2-40B4-BE49-F238E27FC236}">
                <a16:creationId xmlns:a16="http://schemas.microsoft.com/office/drawing/2014/main" id="{4A7FC852-AB25-4418-91F0-C78DC3961B35}"/>
              </a:ext>
            </a:extLst>
          </p:cNvPr>
          <p:cNvPicPr>
            <a:picLocks noChangeAspect="1" noChangeArrowheads="1"/>
          </p:cNvPicPr>
          <p:nvPr/>
        </p:nvPicPr>
        <p:blipFill rotWithShape="1">
          <a:blip r:embed="rId2" r:link="rId4"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6968" t="31105" r="1900" b="5799"/>
          <a:stretch>
            <a:fillRect/>
          </a:stretch>
        </p:blipFill>
        <p:spPr bwMode="auto">
          <a:xfrm rot="5400000">
            <a:off x="-1429618" y="1709044"/>
            <a:ext cx="6582269" cy="341792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0">
            <a:extLst>
              <a:ext uri="{FF2B5EF4-FFF2-40B4-BE49-F238E27FC236}">
                <a16:creationId xmlns:a16="http://schemas.microsoft.com/office/drawing/2014/main" id="{BD7255FE-7CA5-44A3-BD4A-06F7854B8169}"/>
              </a:ext>
              <a:ext uri="{C183D7F6-B498-43B3-948B-1728B52AA6E4}">
                <adec:decorative xmlns:adec="http://schemas.microsoft.com/office/drawing/2017/decorative" val="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38" b="95342" l="12843" r="99902">
                        <a14:foregroundMark x1="91078" y1="34472" x2="99314" y2="47671"/>
                        <a14:foregroundMark x1="99314" y1="47671" x2="97745" y2="69099"/>
                        <a14:foregroundMark x1="97745" y1="69099" x2="91078" y2="86335"/>
                        <a14:foregroundMark x1="91078" y1="86335" x2="85095" y2="89968"/>
                        <a14:foregroundMark x1="75028" y1="93354" x2="41765" y2="92391"/>
                        <a14:foregroundMark x1="32304" y1="96992" x2="30588" y2="97826"/>
                        <a14:foregroundMark x1="41765" y1="92391" x2="38578" y2="93941"/>
                        <a14:foregroundMark x1="30588" y1="97826" x2="13725" y2="98758"/>
                        <a14:foregroundMark x1="13725" y1="98758" x2="7157" y2="81832"/>
                        <a14:foregroundMark x1="12547" y1="25602" x2="12843" y2="22516"/>
                        <a14:foregroundMark x1="11911" y1="32243" x2="12046" y2="30833"/>
                        <a14:foregroundMark x1="7157" y1="81832" x2="9870" y2="53527"/>
                        <a14:foregroundMark x1="10805" y1="17951" x2="5980" y2="7143"/>
                        <a14:foregroundMark x1="11449" y1="19394" x2="11434" y2="19361"/>
                        <a14:foregroundMark x1="12843" y1="22516" x2="12326" y2="21357"/>
                        <a14:foregroundMark x1="5980" y1="7143" x2="20784" y2="5280"/>
                        <a14:foregroundMark x1="20784" y1="5280" x2="57157" y2="11180"/>
                        <a14:foregroundMark x1="84850" y1="27037" x2="85508" y2="27414"/>
                        <a14:foregroundMark x1="26275" y1="73602" x2="11961" y2="73602"/>
                        <a14:foregroundMark x1="11961" y1="73602" x2="13431" y2="93012"/>
                        <a14:foregroundMark x1="13431" y1="93012" x2="24510" y2="99689"/>
                        <a14:foregroundMark x1="32994" y1="95571" x2="36667" y2="93789"/>
                        <a14:foregroundMark x1="24510" y1="99689" x2="32756" y2="95687"/>
                        <a14:foregroundMark x1="36667" y1="93789" x2="38137" y2="89752"/>
                        <a14:foregroundMark x1="91552" y1="29367" x2="96863" y2="35870"/>
                        <a14:foregroundMark x1="86714" y1="23443" x2="87592" y2="24518"/>
                        <a14:foregroundMark x1="85196" y1="21584" x2="85981" y2="22545"/>
                        <a14:foregroundMark x1="96863" y1="35870" x2="98785" y2="91905"/>
                        <a14:foregroundMark x1="82225" y1="89963" x2="75392" y2="79348"/>
                        <a14:foregroundMark x1="84866" y1="94067" x2="84032" y2="92771"/>
                        <a14:foregroundMark x1="75392" y1="79348" x2="84069" y2="32041"/>
                        <a14:foregroundMark x1="89216" y1="34783" x2="99608" y2="46584"/>
                        <a14:foregroundMark x1="99608" y1="46584" x2="99902" y2="83075"/>
                        <a14:foregroundMark x1="99902" y1="83075" x2="99902" y2="83075"/>
                        <a14:foregroundMark x1="21703" y1="84076" x2="23529" y2="84317"/>
                        <a14:foregroundMark x1="19553" y1="83792" x2="20999" y2="83983"/>
                        <a14:foregroundMark x1="20973" y1="85244" x2="21653" y2="86602"/>
                        <a14:foregroundMark x1="19627" y1="82559" x2="20330" y2="83962"/>
                        <a14:foregroundMark x1="17923" y1="79159" x2="18483" y2="80276"/>
                        <a14:foregroundMark x1="15294" y1="73913" x2="17090" y2="77496"/>
                        <a14:foregroundMark x1="28333" y1="77640" x2="26078" y2="83851"/>
                        <a14:foregroundMark x1="16471" y1="81677" x2="18333" y2="85714"/>
                        <a14:backgroundMark x1="18922" y1="82609" x2="19608" y2="82609"/>
                        <a14:backgroundMark x1="17941" y1="88975" x2="15882" y2="79658"/>
                        <a14:backgroundMark x1="23824" y1="82609" x2="18431" y2="80124"/>
                        <a14:backgroundMark x1="21176" y1="84472" x2="20980" y2="85248"/>
                        <a14:backgroundMark x1="20980" y1="84938" x2="21961" y2="83075"/>
                        <a14:backgroundMark x1="82745" y1="27329" x2="86667" y2="23602"/>
                        <a14:backgroundMark x1="97353" y1="26242" x2="97353" y2="26242"/>
                        <a14:backgroundMark x1="86176" y1="26242" x2="88529" y2="28106"/>
                        <a14:backgroundMark x1="64118" y1="16925" x2="63627" y2="16615"/>
                        <a14:backgroundMark x1="69216" y1="17702" x2="80490" y2="23913"/>
                        <a14:backgroundMark x1="80490" y1="23913" x2="80588" y2="24068"/>
                        <a14:backgroundMark x1="83431" y1="25155" x2="60882" y2="11801"/>
                        <a14:backgroundMark x1="60882" y1="11801" x2="61765" y2="17391"/>
                        <a14:backgroundMark x1="91078" y1="29969" x2="89706" y2="27640"/>
                        <a14:backgroundMark x1="87647" y1="95963" x2="66863" y2="99224"/>
                        <a14:backgroundMark x1="88529" y1="96739" x2="99706" y2="97360"/>
                        <a14:backgroundMark x1="84314" y1="97050" x2="98333" y2="94099"/>
                        <a14:backgroundMark x1="98333" y1="94099" x2="99706" y2="94099"/>
                        <a14:backgroundMark x1="12843" y1="47050" x2="12451" y2="36801"/>
                        <a14:backgroundMark x1="12647" y1="34938" x2="11667" y2="16149"/>
                        <a14:backgroundMark x1="9608" y1="54814" x2="10294" y2="33696"/>
                        <a14:backgroundMark x1="10294" y1="33696" x2="11667" y2="52640"/>
                        <a14:backgroundMark x1="11667" y1="52640" x2="11569" y2="32143"/>
                        <a14:backgroundMark x1="11569" y1="32143" x2="9118" y2="52795"/>
                        <a14:backgroundMark x1="9118" y1="52795" x2="11275" y2="15683"/>
                        <a14:backgroundMark x1="31961" y1="97981" x2="38039" y2="95497"/>
                        <a14:backgroundMark x1="75098" y1="93168" x2="84412" y2="91770"/>
                        <a14:backgroundMark x1="56863" y1="11335" x2="61569" y2="16149"/>
                        <a14:backgroundMark x1="84118" y1="29814" x2="91373" y2="29814"/>
                        <a14:backgroundMark x1="22647" y1="88509" x2="21471" y2="85870"/>
                        <a14:backgroundMark x1="16863" y1="78106" x2="18431" y2="77795"/>
                      </a14:backgroundRemoval>
                    </a14:imgEffect>
                    <a14:imgEffect>
                      <a14:brightnessContrast bright="20000"/>
                    </a14:imgEffect>
                  </a14:imgLayer>
                </a14:imgProps>
              </a:ext>
            </a:extLst>
          </a:blip>
          <a:srcRect l="3533"/>
          <a:stretch/>
        </p:blipFill>
        <p:spPr>
          <a:xfrm>
            <a:off x="1637259" y="1628680"/>
            <a:ext cx="571403" cy="373979"/>
          </a:xfrm>
          <a:prstGeom prst="rect">
            <a:avLst/>
          </a:prstGeom>
        </p:spPr>
      </p:pic>
      <p:sp>
        <p:nvSpPr>
          <p:cNvPr id="45" name="תיבת טקסט 12">
            <a:extLst>
              <a:ext uri="{FF2B5EF4-FFF2-40B4-BE49-F238E27FC236}">
                <a16:creationId xmlns:a16="http://schemas.microsoft.com/office/drawing/2014/main" id="{06111F41-B1D2-4D16-AD18-AC8BFD7192F1}"/>
              </a:ext>
            </a:extLst>
          </p:cNvPr>
          <p:cNvSpPr txBox="1"/>
          <p:nvPr/>
        </p:nvSpPr>
        <p:spPr>
          <a:xfrm>
            <a:off x="2446033" y="2792888"/>
            <a:ext cx="324853" cy="400110"/>
          </a:xfrm>
          <a:prstGeom prst="rect">
            <a:avLst/>
          </a:prstGeom>
          <a:noFill/>
        </p:spPr>
        <p:txBody>
          <a:bodyPr wrap="square" rtlCol="1">
            <a:spAutoFit/>
          </a:bodyPr>
          <a:lstStyle/>
          <a:p>
            <a:r>
              <a:rPr lang="he-IL" sz="2000" b="1" dirty="0">
                <a:solidFill>
                  <a:srgbClr val="C00000"/>
                </a:solidFill>
                <a:latin typeface="Gisha" panose="020B0502040204020203" pitchFamily="34" charset="-79"/>
                <a:cs typeface="Gisha" panose="020B0502040204020203" pitchFamily="34" charset="-79"/>
              </a:rPr>
              <a:t>1</a:t>
            </a:r>
          </a:p>
        </p:txBody>
      </p:sp>
      <p:sp>
        <p:nvSpPr>
          <p:cNvPr id="46" name="תיבת טקסט 26">
            <a:extLst>
              <a:ext uri="{FF2B5EF4-FFF2-40B4-BE49-F238E27FC236}">
                <a16:creationId xmlns:a16="http://schemas.microsoft.com/office/drawing/2014/main" id="{3468A900-BD16-491D-B3D8-525515D451E5}"/>
              </a:ext>
            </a:extLst>
          </p:cNvPr>
          <p:cNvSpPr txBox="1"/>
          <p:nvPr/>
        </p:nvSpPr>
        <p:spPr>
          <a:xfrm>
            <a:off x="1903983" y="2930767"/>
            <a:ext cx="324853" cy="400110"/>
          </a:xfrm>
          <a:prstGeom prst="rect">
            <a:avLst/>
          </a:prstGeom>
          <a:noFill/>
        </p:spPr>
        <p:txBody>
          <a:bodyPr wrap="square" rtlCol="1">
            <a:spAutoFit/>
          </a:bodyPr>
          <a:lstStyle/>
          <a:p>
            <a:r>
              <a:rPr lang="he-IL" sz="2000" b="1" dirty="0">
                <a:solidFill>
                  <a:srgbClr val="C00000"/>
                </a:solidFill>
                <a:latin typeface="Gisha" panose="020B0502040204020203" pitchFamily="34" charset="-79"/>
                <a:cs typeface="Gisha" panose="020B0502040204020203" pitchFamily="34" charset="-79"/>
              </a:rPr>
              <a:t>5</a:t>
            </a:r>
          </a:p>
        </p:txBody>
      </p:sp>
      <p:sp>
        <p:nvSpPr>
          <p:cNvPr id="47" name="תיבת טקסט 29">
            <a:extLst>
              <a:ext uri="{FF2B5EF4-FFF2-40B4-BE49-F238E27FC236}">
                <a16:creationId xmlns:a16="http://schemas.microsoft.com/office/drawing/2014/main" id="{308141F5-61D3-456E-8FE3-4A86E5E8E62D}"/>
              </a:ext>
            </a:extLst>
          </p:cNvPr>
          <p:cNvSpPr txBox="1"/>
          <p:nvPr/>
        </p:nvSpPr>
        <p:spPr>
          <a:xfrm>
            <a:off x="3068680" y="1333185"/>
            <a:ext cx="324853" cy="400110"/>
          </a:xfrm>
          <a:prstGeom prst="rect">
            <a:avLst/>
          </a:prstGeom>
          <a:noFill/>
        </p:spPr>
        <p:txBody>
          <a:bodyPr wrap="square" rtlCol="1">
            <a:spAutoFit/>
          </a:bodyPr>
          <a:lstStyle/>
          <a:p>
            <a:r>
              <a:rPr lang="he-IL" sz="2000" b="1" dirty="0">
                <a:solidFill>
                  <a:srgbClr val="C00000"/>
                </a:solidFill>
                <a:latin typeface="Gisha" panose="020B0502040204020203" pitchFamily="34" charset="-79"/>
                <a:cs typeface="Gisha" panose="020B0502040204020203" pitchFamily="34" charset="-79"/>
              </a:rPr>
              <a:t>2</a:t>
            </a:r>
          </a:p>
        </p:txBody>
      </p:sp>
      <p:sp>
        <p:nvSpPr>
          <p:cNvPr id="48" name="תיבת טקסט 30">
            <a:extLst>
              <a:ext uri="{FF2B5EF4-FFF2-40B4-BE49-F238E27FC236}">
                <a16:creationId xmlns:a16="http://schemas.microsoft.com/office/drawing/2014/main" id="{E897C8CC-AB36-4DA5-9DC9-4B6353E545BD}"/>
              </a:ext>
            </a:extLst>
          </p:cNvPr>
          <p:cNvSpPr txBox="1"/>
          <p:nvPr/>
        </p:nvSpPr>
        <p:spPr>
          <a:xfrm>
            <a:off x="1629597" y="1860769"/>
            <a:ext cx="324853" cy="400110"/>
          </a:xfrm>
          <a:prstGeom prst="rect">
            <a:avLst/>
          </a:prstGeom>
          <a:noFill/>
        </p:spPr>
        <p:txBody>
          <a:bodyPr wrap="square" rtlCol="1">
            <a:spAutoFit/>
          </a:bodyPr>
          <a:lstStyle/>
          <a:p>
            <a:r>
              <a:rPr lang="he-IL" sz="2000" b="1" dirty="0">
                <a:solidFill>
                  <a:srgbClr val="C00000"/>
                </a:solidFill>
                <a:latin typeface="Gisha" panose="020B0502040204020203" pitchFamily="34" charset="-79"/>
                <a:cs typeface="Gisha" panose="020B0502040204020203" pitchFamily="34" charset="-79"/>
              </a:rPr>
              <a:t>6</a:t>
            </a:r>
          </a:p>
        </p:txBody>
      </p:sp>
      <p:sp>
        <p:nvSpPr>
          <p:cNvPr id="49" name="תיבת טקסט 31">
            <a:extLst>
              <a:ext uri="{FF2B5EF4-FFF2-40B4-BE49-F238E27FC236}">
                <a16:creationId xmlns:a16="http://schemas.microsoft.com/office/drawing/2014/main" id="{69C6D5EE-B2EB-4CF7-88B0-DBFA8CC027D8}"/>
              </a:ext>
            </a:extLst>
          </p:cNvPr>
          <p:cNvSpPr txBox="1"/>
          <p:nvPr/>
        </p:nvSpPr>
        <p:spPr>
          <a:xfrm>
            <a:off x="2481856" y="2225405"/>
            <a:ext cx="280448" cy="400110"/>
          </a:xfrm>
          <a:prstGeom prst="rect">
            <a:avLst/>
          </a:prstGeom>
          <a:noFill/>
        </p:spPr>
        <p:txBody>
          <a:bodyPr wrap="square" rtlCol="1">
            <a:spAutoFit/>
          </a:bodyPr>
          <a:lstStyle/>
          <a:p>
            <a:r>
              <a:rPr lang="he-IL" sz="2000" b="1" dirty="0">
                <a:solidFill>
                  <a:srgbClr val="C00000"/>
                </a:solidFill>
                <a:latin typeface="Gisha" panose="020B0502040204020203" pitchFamily="34" charset="-79"/>
                <a:cs typeface="Gisha" panose="020B0502040204020203" pitchFamily="34" charset="-79"/>
              </a:rPr>
              <a:t>7</a:t>
            </a:r>
          </a:p>
        </p:txBody>
      </p:sp>
      <p:sp>
        <p:nvSpPr>
          <p:cNvPr id="50" name="תיבת טקסט 32">
            <a:extLst>
              <a:ext uri="{FF2B5EF4-FFF2-40B4-BE49-F238E27FC236}">
                <a16:creationId xmlns:a16="http://schemas.microsoft.com/office/drawing/2014/main" id="{DF394261-EB8F-441A-9D8A-5DCD301B368B}"/>
              </a:ext>
            </a:extLst>
          </p:cNvPr>
          <p:cNvSpPr txBox="1"/>
          <p:nvPr/>
        </p:nvSpPr>
        <p:spPr>
          <a:xfrm>
            <a:off x="1844358" y="1614129"/>
            <a:ext cx="324853" cy="400110"/>
          </a:xfrm>
          <a:prstGeom prst="rect">
            <a:avLst/>
          </a:prstGeom>
          <a:noFill/>
        </p:spPr>
        <p:txBody>
          <a:bodyPr wrap="square" rtlCol="1">
            <a:spAutoFit/>
          </a:bodyPr>
          <a:lstStyle/>
          <a:p>
            <a:r>
              <a:rPr lang="he-IL" sz="2000" b="1" dirty="0">
                <a:solidFill>
                  <a:srgbClr val="C00000"/>
                </a:solidFill>
                <a:latin typeface="Gisha" panose="020B0502040204020203" pitchFamily="34" charset="-79"/>
                <a:cs typeface="Gisha" panose="020B0502040204020203" pitchFamily="34" charset="-79"/>
              </a:rPr>
              <a:t>8</a:t>
            </a:r>
          </a:p>
        </p:txBody>
      </p:sp>
      <p:sp>
        <p:nvSpPr>
          <p:cNvPr id="51" name="תיבת טקסט 35">
            <a:extLst>
              <a:ext uri="{FF2B5EF4-FFF2-40B4-BE49-F238E27FC236}">
                <a16:creationId xmlns:a16="http://schemas.microsoft.com/office/drawing/2014/main" id="{DF3EDA84-32BA-4DDB-B9B9-D1FB2B378EBB}"/>
              </a:ext>
            </a:extLst>
          </p:cNvPr>
          <p:cNvSpPr txBox="1"/>
          <p:nvPr/>
        </p:nvSpPr>
        <p:spPr>
          <a:xfrm>
            <a:off x="2446033" y="1872464"/>
            <a:ext cx="324853" cy="400110"/>
          </a:xfrm>
          <a:prstGeom prst="rect">
            <a:avLst/>
          </a:prstGeom>
          <a:noFill/>
        </p:spPr>
        <p:txBody>
          <a:bodyPr wrap="square" rtlCol="1">
            <a:spAutoFit/>
          </a:bodyPr>
          <a:lstStyle/>
          <a:p>
            <a:r>
              <a:rPr lang="he-IL" sz="2000" b="1" dirty="0">
                <a:solidFill>
                  <a:srgbClr val="C00000"/>
                </a:solidFill>
                <a:latin typeface="Gisha" panose="020B0502040204020203" pitchFamily="34" charset="-79"/>
                <a:cs typeface="Gisha" panose="020B0502040204020203" pitchFamily="34" charset="-79"/>
              </a:rPr>
              <a:t>3</a:t>
            </a:r>
          </a:p>
        </p:txBody>
      </p:sp>
      <p:sp>
        <p:nvSpPr>
          <p:cNvPr id="53" name="תיבת טקסט 34">
            <a:extLst>
              <a:ext uri="{FF2B5EF4-FFF2-40B4-BE49-F238E27FC236}">
                <a16:creationId xmlns:a16="http://schemas.microsoft.com/office/drawing/2014/main" id="{4FB2741F-4BC8-455A-BCDC-3C3826BF5250}"/>
              </a:ext>
            </a:extLst>
          </p:cNvPr>
          <p:cNvSpPr txBox="1"/>
          <p:nvPr/>
        </p:nvSpPr>
        <p:spPr>
          <a:xfrm>
            <a:off x="1060587" y="6309032"/>
            <a:ext cx="324853" cy="400110"/>
          </a:xfrm>
          <a:prstGeom prst="rect">
            <a:avLst/>
          </a:prstGeom>
          <a:noFill/>
        </p:spPr>
        <p:txBody>
          <a:bodyPr wrap="square" rtlCol="1">
            <a:spAutoFit/>
          </a:bodyPr>
          <a:lstStyle/>
          <a:p>
            <a:r>
              <a:rPr lang="he-IL" sz="2000" b="1" dirty="0">
                <a:solidFill>
                  <a:srgbClr val="C00000"/>
                </a:solidFill>
                <a:latin typeface="Gisha" panose="020B0502040204020203" pitchFamily="34" charset="-79"/>
                <a:cs typeface="Gisha" panose="020B0502040204020203" pitchFamily="34" charset="-79"/>
              </a:rPr>
              <a:t>9</a:t>
            </a:r>
          </a:p>
        </p:txBody>
      </p:sp>
      <p:sp>
        <p:nvSpPr>
          <p:cNvPr id="56" name="Title 1">
            <a:extLst>
              <a:ext uri="{FF2B5EF4-FFF2-40B4-BE49-F238E27FC236}">
                <a16:creationId xmlns:a16="http://schemas.microsoft.com/office/drawing/2014/main" id="{D8C0E896-655D-4BB8-AFF0-8BF5F96E0AE9}"/>
              </a:ext>
            </a:extLst>
          </p:cNvPr>
          <p:cNvSpPr txBox="1">
            <a:spLocks/>
          </p:cNvSpPr>
          <p:nvPr/>
        </p:nvSpPr>
        <p:spPr>
          <a:xfrm>
            <a:off x="10022788" y="933451"/>
            <a:ext cx="1953339" cy="1260904"/>
          </a:xfrm>
          <a:prstGeom prst="rect">
            <a:avLst/>
          </a:prstGeom>
        </p:spPr>
        <p:txBody>
          <a:bodyPr vert="horz" lIns="98695" tIns="49347" rIns="98695" bIns="49347" rtlCol="0" anchor="ctr">
            <a:no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400" b="1" dirty="0">
                <a:latin typeface="Gisha" panose="020B0502040204020203" pitchFamily="34" charset="-79"/>
                <a:cs typeface="Gisha" panose="020B0502040204020203" pitchFamily="34" charset="-79"/>
              </a:rPr>
              <a:t>פרויקטים ויוזמות במרחב התכנון</a:t>
            </a:r>
            <a:endParaRPr lang="he-IL" sz="2000" dirty="0">
              <a:latin typeface="Gisha" panose="020B0502040204020203" pitchFamily="34" charset="-79"/>
              <a:cs typeface="Gisha" panose="020B0502040204020203" pitchFamily="34" charset="-79"/>
            </a:endParaRPr>
          </a:p>
        </p:txBody>
      </p:sp>
      <p:sp>
        <p:nvSpPr>
          <p:cNvPr id="57" name="Slide Number Placeholder 27">
            <a:extLst>
              <a:ext uri="{FF2B5EF4-FFF2-40B4-BE49-F238E27FC236}">
                <a16:creationId xmlns:a16="http://schemas.microsoft.com/office/drawing/2014/main" id="{B473E92C-AAC4-4CA5-9C46-9BE72CF6B65A}"/>
              </a:ext>
            </a:extLst>
          </p:cNvPr>
          <p:cNvSpPr>
            <a:spLocks noGrp="1"/>
          </p:cNvSpPr>
          <p:nvPr>
            <p:ph type="sldNum" sz="quarter" idx="12"/>
          </p:nvPr>
        </p:nvSpPr>
        <p:spPr>
          <a:xfrm>
            <a:off x="2418" y="6626761"/>
            <a:ext cx="435731" cy="231239"/>
          </a:xfrm>
        </p:spPr>
        <p:txBody>
          <a:bodyPr/>
          <a:lstStyle/>
          <a:p>
            <a:fld id="{B8F65289-939D-49B7-9598-2F964C384DA7}" type="slidenum">
              <a:rPr lang="he-IL" smtClean="0">
                <a:latin typeface="Gisha" panose="020B0502040204020203" pitchFamily="34" charset="-79"/>
                <a:cs typeface="Gisha" panose="020B0502040204020203" pitchFamily="34" charset="-79"/>
              </a:rPr>
              <a:t>10</a:t>
            </a:fld>
            <a:endParaRPr lang="he-IL" dirty="0">
              <a:latin typeface="Gisha" panose="020B0502040204020203" pitchFamily="34" charset="-79"/>
              <a:cs typeface="Gisha" panose="020B0502040204020203" pitchFamily="34" charset="-79"/>
            </a:endParaRPr>
          </a:p>
        </p:txBody>
      </p:sp>
      <p:pic>
        <p:nvPicPr>
          <p:cNvPr id="2" name="Picture 1" descr="סכמה מארגנת לטבלה הממוקמת מצד שמאל">
            <a:extLst>
              <a:ext uri="{FF2B5EF4-FFF2-40B4-BE49-F238E27FC236}">
                <a16:creationId xmlns:a16="http://schemas.microsoft.com/office/drawing/2014/main" id="{AA369C37-37C0-437B-9E00-D4D751BA1845}"/>
              </a:ext>
            </a:extLst>
          </p:cNvPr>
          <p:cNvPicPr>
            <a:picLocks noChangeAspect="1"/>
          </p:cNvPicPr>
          <p:nvPr/>
        </p:nvPicPr>
        <p:blipFill>
          <a:blip r:embed="rId7"/>
          <a:stretch>
            <a:fillRect/>
          </a:stretch>
        </p:blipFill>
        <p:spPr>
          <a:xfrm>
            <a:off x="3899643" y="411546"/>
            <a:ext cx="5776302" cy="5926475"/>
          </a:xfrm>
          <a:prstGeom prst="rect">
            <a:avLst/>
          </a:prstGeom>
        </p:spPr>
      </p:pic>
      <p:sp>
        <p:nvSpPr>
          <p:cNvPr id="33" name="תיבת טקסט 26">
            <a:extLst>
              <a:ext uri="{FF2B5EF4-FFF2-40B4-BE49-F238E27FC236}">
                <a16:creationId xmlns:a16="http://schemas.microsoft.com/office/drawing/2014/main" id="{D18646B9-060B-44DC-93A6-E6F65F921CFB}"/>
              </a:ext>
            </a:extLst>
          </p:cNvPr>
          <p:cNvSpPr txBox="1"/>
          <p:nvPr/>
        </p:nvSpPr>
        <p:spPr>
          <a:xfrm>
            <a:off x="2148079" y="1928724"/>
            <a:ext cx="324853" cy="400110"/>
          </a:xfrm>
          <a:prstGeom prst="rect">
            <a:avLst/>
          </a:prstGeom>
          <a:noFill/>
        </p:spPr>
        <p:txBody>
          <a:bodyPr wrap="square" rtlCol="1">
            <a:spAutoFit/>
          </a:bodyPr>
          <a:lstStyle/>
          <a:p>
            <a:r>
              <a:rPr lang="he-IL" sz="2000" b="1" dirty="0">
                <a:solidFill>
                  <a:srgbClr val="C00000"/>
                </a:solidFill>
                <a:latin typeface="Gisha" panose="020B0502040204020203" pitchFamily="34" charset="-79"/>
                <a:cs typeface="Gisha" panose="020B0502040204020203" pitchFamily="34" charset="-79"/>
              </a:rPr>
              <a:t>4</a:t>
            </a:r>
          </a:p>
        </p:txBody>
      </p:sp>
      <p:sp>
        <p:nvSpPr>
          <p:cNvPr id="34" name="TextBox 33">
            <a:extLst>
              <a:ext uri="{FF2B5EF4-FFF2-40B4-BE49-F238E27FC236}">
                <a16:creationId xmlns:a16="http://schemas.microsoft.com/office/drawing/2014/main" id="{D9723694-8F64-45D7-B8A2-18587A69DF55}"/>
              </a:ext>
            </a:extLst>
          </p:cNvPr>
          <p:cNvSpPr txBox="1"/>
          <p:nvPr/>
        </p:nvSpPr>
        <p:spPr>
          <a:xfrm>
            <a:off x="5684150" y="6392703"/>
            <a:ext cx="1417562" cy="490647"/>
          </a:xfrm>
          <a:prstGeom prst="rect">
            <a:avLst/>
          </a:prstGeom>
          <a:noFill/>
        </p:spPr>
        <p:txBody>
          <a:bodyPr wrap="square" rtlCol="1">
            <a:spAutoFit/>
          </a:bodyPr>
          <a:lstStyle/>
          <a:p>
            <a:pPr algn="ctr"/>
            <a:r>
              <a:rPr lang="he-IL" sz="1294" b="1" dirty="0">
                <a:latin typeface="David" panose="020E0502060401010101" pitchFamily="34" charset="-79"/>
                <a:cs typeface="David" panose="020E0502060401010101" pitchFamily="34" charset="-79"/>
              </a:rPr>
              <a:t>רחמימוב אדריכלים ומתכנני ערים בע"מ</a:t>
            </a:r>
          </a:p>
        </p:txBody>
      </p:sp>
      <p:grpSp>
        <p:nvGrpSpPr>
          <p:cNvPr id="35" name="Group 34">
            <a:extLst>
              <a:ext uri="{FF2B5EF4-FFF2-40B4-BE49-F238E27FC236}">
                <a16:creationId xmlns:a16="http://schemas.microsoft.com/office/drawing/2014/main" id="{66DF9A10-45BF-48E5-AFB0-1A4A06A3B6CC}"/>
              </a:ext>
              <a:ext uri="{C183D7F6-B498-43B3-948B-1728B52AA6E4}">
                <adec:decorative xmlns:adec="http://schemas.microsoft.com/office/drawing/2017/decorative" val="1"/>
              </a:ext>
            </a:extLst>
          </p:cNvPr>
          <p:cNvGrpSpPr/>
          <p:nvPr/>
        </p:nvGrpSpPr>
        <p:grpSpPr>
          <a:xfrm>
            <a:off x="10933537" y="5937019"/>
            <a:ext cx="1279037" cy="876072"/>
            <a:chOff x="122259" y="5818636"/>
            <a:chExt cx="1248683" cy="851317"/>
          </a:xfrm>
        </p:grpSpPr>
        <p:pic>
          <p:nvPicPr>
            <p:cNvPr id="36" name="Picture 2" descr="תוצאת תמונה עבור משרד הבינוי והשיכון עכו">
              <a:extLst>
                <a:ext uri="{FF2B5EF4-FFF2-40B4-BE49-F238E27FC236}">
                  <a16:creationId xmlns:a16="http://schemas.microsoft.com/office/drawing/2014/main" id="{2D1B1515-9D6A-4951-B14A-1372C73D352B}"/>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35511"/>
            <a:stretch/>
          </p:blipFill>
          <p:spPr bwMode="auto">
            <a:xfrm>
              <a:off x="850773" y="5879169"/>
              <a:ext cx="520169" cy="36512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תוצאת תמונה עבור משרד הבינוי והשיכון עכו">
              <a:extLst>
                <a:ext uri="{FF2B5EF4-FFF2-40B4-BE49-F238E27FC236}">
                  <a16:creationId xmlns:a16="http://schemas.microsoft.com/office/drawing/2014/main" id="{3B11E84C-72B3-40DA-9038-0313D0154441}"/>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r="64767"/>
            <a:stretch/>
          </p:blipFill>
          <p:spPr bwMode="auto">
            <a:xfrm>
              <a:off x="122259" y="5818636"/>
              <a:ext cx="728514" cy="8513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ECF13314-D3BF-462C-9D9C-DB495738970F}"/>
              </a:ext>
              <a:ext uri="{C183D7F6-B498-43B3-948B-1728B52AA6E4}">
                <adec:decorative xmlns:adec="http://schemas.microsoft.com/office/drawing/2017/decorative" val="1"/>
              </a:ext>
            </a:extLst>
          </p:cNvPr>
          <p:cNvGrpSpPr/>
          <p:nvPr/>
        </p:nvGrpSpPr>
        <p:grpSpPr>
          <a:xfrm>
            <a:off x="7186026" y="6504495"/>
            <a:ext cx="2378964" cy="308596"/>
            <a:chOff x="4339771" y="10149347"/>
            <a:chExt cx="3173053" cy="481057"/>
          </a:xfrm>
        </p:grpSpPr>
        <p:pic>
          <p:nvPicPr>
            <p:cNvPr id="39" name="תמונה 1" descr="cid:image003.png@01D44B49.C3EA8750">
              <a:extLst>
                <a:ext uri="{FF2B5EF4-FFF2-40B4-BE49-F238E27FC236}">
                  <a16:creationId xmlns:a16="http://schemas.microsoft.com/office/drawing/2014/main" id="{B96B410C-C159-4F04-AC81-B3FAEC6297CA}"/>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7064" t="17757" b="35294"/>
            <a:stretch/>
          </p:blipFill>
          <p:spPr bwMode="auto">
            <a:xfrm>
              <a:off x="6886193" y="10149347"/>
              <a:ext cx="626631" cy="46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תמונה 1" descr="cid:image003.png@01D44B49.C3EA8750">
              <a:extLst>
                <a:ext uri="{FF2B5EF4-FFF2-40B4-BE49-F238E27FC236}">
                  <a16:creationId xmlns:a16="http://schemas.microsoft.com/office/drawing/2014/main" id="{1F73818F-B6B9-445E-BFDC-F49AC3D6B0F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6896" t="28328" r="22994" b="46246"/>
            <a:stretch/>
          </p:blipFill>
          <p:spPr bwMode="auto">
            <a:xfrm>
              <a:off x="4339771" y="10149347"/>
              <a:ext cx="2610120" cy="4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 name="Picture 40">
            <a:extLst>
              <a:ext uri="{FF2B5EF4-FFF2-40B4-BE49-F238E27FC236}">
                <a16:creationId xmlns:a16="http://schemas.microsoft.com/office/drawing/2014/main" id="{A962AB8B-F21A-4655-AA27-EE040759A628}"/>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9570185" y="6481609"/>
            <a:ext cx="1121628" cy="337695"/>
          </a:xfrm>
          <a:prstGeom prst="rect">
            <a:avLst/>
          </a:prstGeom>
        </p:spPr>
      </p:pic>
      <p:sp>
        <p:nvSpPr>
          <p:cNvPr id="3" name="Title 2" descr="פרויקטים ויוזמות במרחב התכנון">
            <a:extLst>
              <a:ext uri="{FF2B5EF4-FFF2-40B4-BE49-F238E27FC236}">
                <a16:creationId xmlns:a16="http://schemas.microsoft.com/office/drawing/2014/main" id="{A2A7F075-1BFE-437A-9519-D6691691A9C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endParaRPr lang="he-IL" dirty="0"/>
          </a:p>
        </p:txBody>
      </p:sp>
    </p:spTree>
    <p:extLst>
      <p:ext uri="{BB962C8B-B14F-4D97-AF65-F5344CB8AC3E}">
        <p14:creationId xmlns:p14="http://schemas.microsoft.com/office/powerpoint/2010/main" val="919254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74A33B5-63DF-4824-842E-4C542C6EE418}"/>
              </a:ext>
            </a:extLst>
          </p:cNvPr>
          <p:cNvSpPr txBox="1">
            <a:spLocks/>
          </p:cNvSpPr>
          <p:nvPr/>
        </p:nvSpPr>
        <p:spPr>
          <a:xfrm>
            <a:off x="8684728" y="14810"/>
            <a:ext cx="3576638" cy="2104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1400" dirty="0">
                <a:latin typeface="Gisha" panose="020B0502040204020203" pitchFamily="34" charset="-79"/>
                <a:cs typeface="Gisha" panose="020B0502040204020203" pitchFamily="34" charset="-79"/>
              </a:rPr>
              <a:t>תכנית אב – מועצה אזורית </a:t>
            </a:r>
            <a:r>
              <a:rPr lang="he-IL" sz="1400" b="1" dirty="0">
                <a:latin typeface="Gisha" panose="020B0502040204020203" pitchFamily="34" charset="-79"/>
                <a:cs typeface="Gisha" panose="020B0502040204020203" pitchFamily="34" charset="-79"/>
              </a:rPr>
              <a:t>מגילות ים המלח</a:t>
            </a:r>
            <a:br>
              <a:rPr lang="he-IL" sz="1400" dirty="0">
                <a:latin typeface="Gisha" panose="020B0502040204020203" pitchFamily="34" charset="-79"/>
                <a:cs typeface="Gisha" panose="020B0502040204020203" pitchFamily="34" charset="-79"/>
              </a:rPr>
            </a:br>
            <a:br>
              <a:rPr lang="he-IL" sz="1400" dirty="0">
                <a:latin typeface="Gisha" panose="020B0502040204020203" pitchFamily="34" charset="-79"/>
                <a:cs typeface="Gisha" panose="020B0502040204020203" pitchFamily="34" charset="-79"/>
              </a:rPr>
            </a:br>
            <a:endParaRPr lang="he-IL" sz="1400" dirty="0">
              <a:latin typeface="Gisha" panose="020B0502040204020203" pitchFamily="34" charset="-79"/>
              <a:cs typeface="Gisha" panose="020B0502040204020203" pitchFamily="34" charset="-79"/>
            </a:endParaRPr>
          </a:p>
        </p:txBody>
      </p:sp>
      <p:sp>
        <p:nvSpPr>
          <p:cNvPr id="15" name="Title 1">
            <a:extLst>
              <a:ext uri="{FF2B5EF4-FFF2-40B4-BE49-F238E27FC236}">
                <a16:creationId xmlns:a16="http://schemas.microsoft.com/office/drawing/2014/main" id="{F2AACC45-8364-419D-BADD-BF31EE1A76C4}"/>
              </a:ext>
            </a:extLst>
          </p:cNvPr>
          <p:cNvSpPr txBox="1">
            <a:spLocks/>
          </p:cNvSpPr>
          <p:nvPr/>
        </p:nvSpPr>
        <p:spPr>
          <a:xfrm>
            <a:off x="8289099" y="2378369"/>
            <a:ext cx="3395408" cy="2952566"/>
          </a:xfrm>
          <a:prstGeom prst="rect">
            <a:avLst/>
          </a:prstGeom>
        </p:spPr>
        <p:txBody>
          <a:bodyPr vert="horz" lIns="98695" tIns="49347" rIns="98695" bIns="49347" rtlCol="0" anchor="ctr">
            <a:no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400" b="1" dirty="0">
                <a:latin typeface="Gisha" panose="020B0502040204020203" pitchFamily="34" charset="-79"/>
                <a:cs typeface="Gisha" panose="020B0502040204020203" pitchFamily="34" charset="-79"/>
              </a:rPr>
              <a:t>תכניות מרחביות</a:t>
            </a:r>
          </a:p>
          <a:p>
            <a:pPr algn="r"/>
            <a:r>
              <a:rPr lang="he-IL" sz="2000" dirty="0">
                <a:latin typeface="Gisha" panose="020B0502040204020203" pitchFamily="34" charset="-79"/>
                <a:cs typeface="Gisha" panose="020B0502040204020203" pitchFamily="34" charset="-79"/>
              </a:rPr>
              <a:t>מסד סטאטוטורי</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ריכוז תכניות לאומיות לתשתיות, תכניות אב מאושרות ובתהליך</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תכנית אב לחקלאות ולשטחים פתוחים</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תכנית אב להתחדשות אנרגטית</a:t>
            </a:r>
          </a:p>
          <a:p>
            <a:pPr algn="r"/>
            <a:endParaRPr lang="he-IL" sz="2000" dirty="0">
              <a:latin typeface="Gisha" panose="020B0502040204020203" pitchFamily="34" charset="-79"/>
              <a:cs typeface="Gisha" panose="020B0502040204020203" pitchFamily="34" charset="-79"/>
            </a:endParaRPr>
          </a:p>
          <a:p>
            <a:pPr algn="ctr"/>
            <a:endParaRPr lang="he-IL" sz="2400" b="1" dirty="0">
              <a:latin typeface="Gisha" panose="020B0502040204020203" pitchFamily="34" charset="-79"/>
              <a:cs typeface="Gisha" panose="020B0502040204020203" pitchFamily="34" charset="-79"/>
            </a:endParaRPr>
          </a:p>
          <a:p>
            <a:pPr algn="ctr"/>
            <a:endParaRPr lang="he-IL" sz="2400" b="1" dirty="0">
              <a:latin typeface="Gisha" panose="020B0502040204020203" pitchFamily="34" charset="-79"/>
              <a:cs typeface="Gisha" panose="020B0502040204020203" pitchFamily="34" charset="-79"/>
            </a:endParaRPr>
          </a:p>
          <a:p>
            <a:pPr algn="ctr"/>
            <a:endParaRPr lang="he-IL" sz="2400" b="1" dirty="0">
              <a:latin typeface="Gisha" panose="020B0502040204020203" pitchFamily="34" charset="-79"/>
              <a:cs typeface="Gisha" panose="020B0502040204020203" pitchFamily="34" charset="-79"/>
            </a:endParaRPr>
          </a:p>
          <a:p>
            <a:pPr algn="ctr"/>
            <a:endParaRPr lang="he-IL" sz="2400" b="1" dirty="0">
              <a:latin typeface="Gisha" panose="020B0502040204020203" pitchFamily="34" charset="-79"/>
              <a:cs typeface="Gisha" panose="020B0502040204020203" pitchFamily="34" charset="-79"/>
            </a:endParaRPr>
          </a:p>
        </p:txBody>
      </p:sp>
      <p:sp>
        <p:nvSpPr>
          <p:cNvPr id="31" name="Slide Number Placeholder 27">
            <a:extLst>
              <a:ext uri="{FF2B5EF4-FFF2-40B4-BE49-F238E27FC236}">
                <a16:creationId xmlns:a16="http://schemas.microsoft.com/office/drawing/2014/main" id="{6FF51895-0E62-4125-BD77-1A5189D0EAEA}"/>
              </a:ext>
            </a:extLst>
          </p:cNvPr>
          <p:cNvSpPr>
            <a:spLocks noGrp="1"/>
          </p:cNvSpPr>
          <p:nvPr>
            <p:ph type="sldNum" sz="quarter" idx="12"/>
          </p:nvPr>
        </p:nvSpPr>
        <p:spPr>
          <a:xfrm>
            <a:off x="2418" y="6626761"/>
            <a:ext cx="398175" cy="222421"/>
          </a:xfrm>
        </p:spPr>
        <p:txBody>
          <a:bodyPr/>
          <a:lstStyle/>
          <a:p>
            <a:fld id="{B8F65289-939D-49B7-9598-2F964C384DA7}" type="slidenum">
              <a:rPr lang="he-IL" smtClean="0">
                <a:latin typeface="Gisha" panose="020B0502040204020203" pitchFamily="34" charset="-79"/>
                <a:cs typeface="Gisha" panose="020B0502040204020203" pitchFamily="34" charset="-79"/>
              </a:rPr>
              <a:t>11</a:t>
            </a:fld>
            <a:endParaRPr lang="he-IL" dirty="0">
              <a:latin typeface="Gisha" panose="020B0502040204020203" pitchFamily="34" charset="-79"/>
              <a:cs typeface="Gisha" panose="020B0502040204020203" pitchFamily="34" charset="-79"/>
            </a:endParaRPr>
          </a:p>
        </p:txBody>
      </p:sp>
      <p:pic>
        <p:nvPicPr>
          <p:cNvPr id="32" name="Picture 31" descr="מפה המציגה את משטר הבעלויות הקרקעי המשמעותי לתכנון באזור">
            <a:extLst>
              <a:ext uri="{FF2B5EF4-FFF2-40B4-BE49-F238E27FC236}">
                <a16:creationId xmlns:a16="http://schemas.microsoft.com/office/drawing/2014/main" id="{809E8576-5A43-4C31-8B9E-6B706B763A62}"/>
              </a:ext>
            </a:extLst>
          </p:cNvPr>
          <p:cNvPicPr>
            <a:picLocks noChangeAspect="1"/>
          </p:cNvPicPr>
          <p:nvPr/>
        </p:nvPicPr>
        <p:blipFill rotWithShape="1">
          <a:blip r:embed="rId2">
            <a:extLst>
              <a:ext uri="{28A0092B-C50C-407E-A947-70E740481C1C}">
                <a14:useLocalDpi xmlns:a14="http://schemas.microsoft.com/office/drawing/2010/main" val="0"/>
              </a:ext>
            </a:extLst>
          </a:blip>
          <a:srcRect l="21306" t="49967" r="7731"/>
          <a:stretch/>
        </p:blipFill>
        <p:spPr>
          <a:xfrm>
            <a:off x="198516" y="929144"/>
            <a:ext cx="3319747" cy="5463559"/>
          </a:xfrm>
          <a:prstGeom prst="rect">
            <a:avLst/>
          </a:prstGeom>
        </p:spPr>
      </p:pic>
      <p:pic>
        <p:nvPicPr>
          <p:cNvPr id="33" name="Picture 32" descr="מקרא למפה המוצגת משמאל">
            <a:extLst>
              <a:ext uri="{FF2B5EF4-FFF2-40B4-BE49-F238E27FC236}">
                <a16:creationId xmlns:a16="http://schemas.microsoft.com/office/drawing/2014/main" id="{33A91AC7-E608-46E7-AF18-8B6E087DBDC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518263" y="928454"/>
            <a:ext cx="2289609" cy="5464249"/>
          </a:xfrm>
          <a:prstGeom prst="rect">
            <a:avLst/>
          </a:prstGeom>
        </p:spPr>
      </p:pic>
      <p:sp>
        <p:nvSpPr>
          <p:cNvPr id="7" name="TextBox 6">
            <a:extLst>
              <a:ext uri="{FF2B5EF4-FFF2-40B4-BE49-F238E27FC236}">
                <a16:creationId xmlns:a16="http://schemas.microsoft.com/office/drawing/2014/main" id="{E7CD566D-6545-4AA9-965B-F65C4FF7E916}"/>
              </a:ext>
            </a:extLst>
          </p:cNvPr>
          <p:cNvSpPr txBox="1"/>
          <p:nvPr/>
        </p:nvSpPr>
        <p:spPr>
          <a:xfrm>
            <a:off x="5684150" y="6392703"/>
            <a:ext cx="1417562" cy="490647"/>
          </a:xfrm>
          <a:prstGeom prst="rect">
            <a:avLst/>
          </a:prstGeom>
          <a:noFill/>
        </p:spPr>
        <p:txBody>
          <a:bodyPr wrap="square" rtlCol="1">
            <a:spAutoFit/>
          </a:bodyPr>
          <a:lstStyle/>
          <a:p>
            <a:pPr algn="ctr"/>
            <a:r>
              <a:rPr lang="he-IL" sz="1294" b="1" dirty="0">
                <a:latin typeface="David" panose="020E0502060401010101" pitchFamily="34" charset="-79"/>
                <a:cs typeface="David" panose="020E0502060401010101" pitchFamily="34" charset="-79"/>
              </a:rPr>
              <a:t>רחמימוב אדריכלים ומתכנני ערים בע"מ</a:t>
            </a:r>
          </a:p>
        </p:txBody>
      </p:sp>
      <p:grpSp>
        <p:nvGrpSpPr>
          <p:cNvPr id="8" name="Group 7">
            <a:extLst>
              <a:ext uri="{FF2B5EF4-FFF2-40B4-BE49-F238E27FC236}">
                <a16:creationId xmlns:a16="http://schemas.microsoft.com/office/drawing/2014/main" id="{0E313D18-175C-4C7C-8541-F5305E811C42}"/>
              </a:ext>
              <a:ext uri="{C183D7F6-B498-43B3-948B-1728B52AA6E4}">
                <adec:decorative xmlns:adec="http://schemas.microsoft.com/office/drawing/2017/decorative" val="1"/>
              </a:ext>
            </a:extLst>
          </p:cNvPr>
          <p:cNvGrpSpPr/>
          <p:nvPr/>
        </p:nvGrpSpPr>
        <p:grpSpPr>
          <a:xfrm>
            <a:off x="10933537" y="5937019"/>
            <a:ext cx="1279037" cy="876072"/>
            <a:chOff x="122259" y="5818636"/>
            <a:chExt cx="1248683" cy="851317"/>
          </a:xfrm>
        </p:grpSpPr>
        <p:pic>
          <p:nvPicPr>
            <p:cNvPr id="9" name="Picture 2" descr="תוצאת תמונה עבור משרד הבינוי והשיכון עכו">
              <a:extLst>
                <a:ext uri="{FF2B5EF4-FFF2-40B4-BE49-F238E27FC236}">
                  <a16:creationId xmlns:a16="http://schemas.microsoft.com/office/drawing/2014/main" id="{F2044D8D-29BD-429F-80D5-6744F708DA8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35511"/>
            <a:stretch/>
          </p:blipFill>
          <p:spPr bwMode="auto">
            <a:xfrm>
              <a:off x="850773" y="5879169"/>
              <a:ext cx="520169" cy="3651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תוצאת תמונה עבור משרד הבינוי והשיכון עכו">
              <a:extLst>
                <a:ext uri="{FF2B5EF4-FFF2-40B4-BE49-F238E27FC236}">
                  <a16:creationId xmlns:a16="http://schemas.microsoft.com/office/drawing/2014/main" id="{98044235-E1EA-442D-AAD3-338EB1246FD8}"/>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r="64767"/>
            <a:stretch/>
          </p:blipFill>
          <p:spPr bwMode="auto">
            <a:xfrm>
              <a:off x="122259" y="5818636"/>
              <a:ext cx="728514" cy="8513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D1A24892-01FC-477B-B96C-DB3CB5C2DDAE}"/>
              </a:ext>
              <a:ext uri="{C183D7F6-B498-43B3-948B-1728B52AA6E4}">
                <adec:decorative xmlns:adec="http://schemas.microsoft.com/office/drawing/2017/decorative" val="1"/>
              </a:ext>
            </a:extLst>
          </p:cNvPr>
          <p:cNvGrpSpPr/>
          <p:nvPr/>
        </p:nvGrpSpPr>
        <p:grpSpPr>
          <a:xfrm>
            <a:off x="7186026" y="6504495"/>
            <a:ext cx="2378964" cy="308596"/>
            <a:chOff x="4339771" y="10149347"/>
            <a:chExt cx="3173053" cy="481057"/>
          </a:xfrm>
        </p:grpSpPr>
        <p:pic>
          <p:nvPicPr>
            <p:cNvPr id="12" name="תמונה 1" descr="cid:image003.png@01D44B49.C3EA8750">
              <a:extLst>
                <a:ext uri="{FF2B5EF4-FFF2-40B4-BE49-F238E27FC236}">
                  <a16:creationId xmlns:a16="http://schemas.microsoft.com/office/drawing/2014/main" id="{E444E520-FDA9-4347-8C71-F7A64F8E1D5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7064" t="17757" b="35294"/>
            <a:stretch/>
          </p:blipFill>
          <p:spPr bwMode="auto">
            <a:xfrm>
              <a:off x="6886193" y="10149347"/>
              <a:ext cx="626631" cy="46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תמונה 1" descr="cid:image003.png@01D44B49.C3EA8750">
              <a:extLst>
                <a:ext uri="{FF2B5EF4-FFF2-40B4-BE49-F238E27FC236}">
                  <a16:creationId xmlns:a16="http://schemas.microsoft.com/office/drawing/2014/main" id="{ED487F44-1D65-4F13-9A70-D2474E14D44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896" t="28328" r="22994" b="46246"/>
            <a:stretch/>
          </p:blipFill>
          <p:spPr bwMode="auto">
            <a:xfrm>
              <a:off x="4339771" y="10149347"/>
              <a:ext cx="2610120" cy="4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3">
            <a:extLst>
              <a:ext uri="{FF2B5EF4-FFF2-40B4-BE49-F238E27FC236}">
                <a16:creationId xmlns:a16="http://schemas.microsoft.com/office/drawing/2014/main" id="{96AFAFC6-311A-4B0E-B0AA-AB58141494FC}"/>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9570185" y="6481609"/>
            <a:ext cx="1121628" cy="337695"/>
          </a:xfrm>
          <a:prstGeom prst="rect">
            <a:avLst/>
          </a:prstGeom>
        </p:spPr>
      </p:pic>
      <p:sp>
        <p:nvSpPr>
          <p:cNvPr id="2" name="Title 1" descr="מסד סטאטוטורי, תכניות מרחביות">
            <a:extLst>
              <a:ext uri="{FF2B5EF4-FFF2-40B4-BE49-F238E27FC236}">
                <a16:creationId xmlns:a16="http://schemas.microsoft.com/office/drawing/2014/main" id="{812494C6-2450-49B6-8D24-D27F77BDC83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endParaRPr lang="he-IL" dirty="0"/>
          </a:p>
        </p:txBody>
      </p:sp>
    </p:spTree>
    <p:extLst>
      <p:ext uri="{BB962C8B-B14F-4D97-AF65-F5344CB8AC3E}">
        <p14:creationId xmlns:p14="http://schemas.microsoft.com/office/powerpoint/2010/main" val="3501605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74A33B5-63DF-4824-842E-4C542C6EE418}"/>
              </a:ext>
            </a:extLst>
          </p:cNvPr>
          <p:cNvSpPr txBox="1">
            <a:spLocks/>
          </p:cNvSpPr>
          <p:nvPr/>
        </p:nvSpPr>
        <p:spPr>
          <a:xfrm>
            <a:off x="8684728" y="14810"/>
            <a:ext cx="3576638" cy="2104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1400" dirty="0">
                <a:latin typeface="Gisha" panose="020B0502040204020203" pitchFamily="34" charset="-79"/>
                <a:cs typeface="Gisha" panose="020B0502040204020203" pitchFamily="34" charset="-79"/>
              </a:rPr>
              <a:t>תכנית אב – מועצה אזורית </a:t>
            </a:r>
            <a:r>
              <a:rPr lang="he-IL" sz="1400" b="1" dirty="0">
                <a:latin typeface="Gisha" panose="020B0502040204020203" pitchFamily="34" charset="-79"/>
                <a:cs typeface="Gisha" panose="020B0502040204020203" pitchFamily="34" charset="-79"/>
              </a:rPr>
              <a:t>מגילות ים המלח</a:t>
            </a:r>
            <a:br>
              <a:rPr lang="he-IL" sz="1400" dirty="0">
                <a:latin typeface="Gisha" panose="020B0502040204020203" pitchFamily="34" charset="-79"/>
                <a:cs typeface="Gisha" panose="020B0502040204020203" pitchFamily="34" charset="-79"/>
              </a:rPr>
            </a:br>
            <a:br>
              <a:rPr lang="he-IL" sz="1400" dirty="0">
                <a:latin typeface="Gisha" panose="020B0502040204020203" pitchFamily="34" charset="-79"/>
                <a:cs typeface="Gisha" panose="020B0502040204020203" pitchFamily="34" charset="-79"/>
              </a:rPr>
            </a:br>
            <a:endParaRPr lang="he-IL" sz="1400" dirty="0">
              <a:latin typeface="Gisha" panose="020B0502040204020203" pitchFamily="34" charset="-79"/>
              <a:cs typeface="Gisha" panose="020B0502040204020203" pitchFamily="34" charset="-79"/>
            </a:endParaRPr>
          </a:p>
        </p:txBody>
      </p:sp>
      <p:sp>
        <p:nvSpPr>
          <p:cNvPr id="17" name="Title 1">
            <a:extLst>
              <a:ext uri="{FF2B5EF4-FFF2-40B4-BE49-F238E27FC236}">
                <a16:creationId xmlns:a16="http://schemas.microsoft.com/office/drawing/2014/main" id="{56A55057-5665-4492-91ED-48A34B1C82FF}"/>
              </a:ext>
            </a:extLst>
          </p:cNvPr>
          <p:cNvSpPr txBox="1">
            <a:spLocks/>
          </p:cNvSpPr>
          <p:nvPr/>
        </p:nvSpPr>
        <p:spPr>
          <a:xfrm>
            <a:off x="8523724" y="1940641"/>
            <a:ext cx="3395408" cy="2976717"/>
          </a:xfrm>
          <a:prstGeom prst="rect">
            <a:avLst/>
          </a:prstGeom>
        </p:spPr>
        <p:txBody>
          <a:bodyPr vert="horz" lIns="98695" tIns="49347" rIns="98695" bIns="49347" rtlCol="0" anchor="ctr">
            <a:no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400" b="1" dirty="0">
                <a:latin typeface="Gisha" panose="020B0502040204020203" pitchFamily="34" charset="-79"/>
                <a:cs typeface="Gisha" panose="020B0502040204020203" pitchFamily="34" charset="-79"/>
              </a:rPr>
              <a:t>גיאולוגיה והידרו-גיאולוגיה</a:t>
            </a:r>
          </a:p>
          <a:p>
            <a:pPr algn="r"/>
            <a:r>
              <a:rPr lang="he-IL" sz="2000" dirty="0">
                <a:latin typeface="Gisha" panose="020B0502040204020203" pitchFamily="34" charset="-79"/>
                <a:cs typeface="Gisha" panose="020B0502040204020203" pitchFamily="34" charset="-79"/>
              </a:rPr>
              <a:t>מיקומי בולענים</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אופני התחרות נחלים</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ניתוח ססמי</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פרויקטים יישומיים</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מפלס הים</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תעלת הימים</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העתקים פעילים</a:t>
            </a:r>
          </a:p>
          <a:p>
            <a:pPr algn="ctr"/>
            <a:endParaRPr lang="he-IL" sz="2000" dirty="0">
              <a:latin typeface="Gisha" panose="020B0502040204020203" pitchFamily="34" charset="-79"/>
              <a:cs typeface="Gisha" panose="020B0502040204020203" pitchFamily="34" charset="-79"/>
            </a:endParaRPr>
          </a:p>
        </p:txBody>
      </p:sp>
      <p:pic>
        <p:nvPicPr>
          <p:cNvPr id="30" name="Picture 29" descr="סכמה תיאורית המציגה התפתחות בולענים בשכבות המלח לאורך חוף ים המלח">
            <a:extLst>
              <a:ext uri="{FF2B5EF4-FFF2-40B4-BE49-F238E27FC236}">
                <a16:creationId xmlns:a16="http://schemas.microsoft.com/office/drawing/2014/main" id="{8D20558D-F52D-4AE4-A82E-D5D001927E87}"/>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0" y="0"/>
            <a:ext cx="3946478" cy="6858000"/>
          </a:xfrm>
          <a:prstGeom prst="rect">
            <a:avLst/>
          </a:prstGeom>
        </p:spPr>
      </p:pic>
      <p:sp>
        <p:nvSpPr>
          <p:cNvPr id="31" name="Slide Number Placeholder 27">
            <a:extLst>
              <a:ext uri="{FF2B5EF4-FFF2-40B4-BE49-F238E27FC236}">
                <a16:creationId xmlns:a16="http://schemas.microsoft.com/office/drawing/2014/main" id="{6FF51895-0E62-4125-BD77-1A5189D0EAEA}"/>
              </a:ext>
            </a:extLst>
          </p:cNvPr>
          <p:cNvSpPr>
            <a:spLocks noGrp="1"/>
          </p:cNvSpPr>
          <p:nvPr>
            <p:ph type="sldNum" sz="quarter" idx="12"/>
          </p:nvPr>
        </p:nvSpPr>
        <p:spPr>
          <a:xfrm>
            <a:off x="2418" y="6626761"/>
            <a:ext cx="398175" cy="222421"/>
          </a:xfrm>
        </p:spPr>
        <p:txBody>
          <a:bodyPr/>
          <a:lstStyle/>
          <a:p>
            <a:fld id="{B8F65289-939D-49B7-9598-2F964C384DA7}" type="slidenum">
              <a:rPr lang="he-IL" smtClean="0">
                <a:latin typeface="Gisha" panose="020B0502040204020203" pitchFamily="34" charset="-79"/>
                <a:cs typeface="Gisha" panose="020B0502040204020203" pitchFamily="34" charset="-79"/>
              </a:rPr>
              <a:t>12</a:t>
            </a:fld>
            <a:endParaRPr lang="he-IL" dirty="0">
              <a:latin typeface="Gisha" panose="020B0502040204020203" pitchFamily="34" charset="-79"/>
              <a:cs typeface="Gisha" panose="020B0502040204020203" pitchFamily="34" charset="-79"/>
            </a:endParaRPr>
          </a:p>
        </p:txBody>
      </p:sp>
      <p:pic>
        <p:nvPicPr>
          <p:cNvPr id="19" name="Picture 18" descr="תמונה המציגה בולען שנפער סמוך לחוף הים">
            <a:extLst>
              <a:ext uri="{FF2B5EF4-FFF2-40B4-BE49-F238E27FC236}">
                <a16:creationId xmlns:a16="http://schemas.microsoft.com/office/drawing/2014/main" id="{6280FF16-5E6E-44FE-9F7E-FD3095B57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38168" y="3070050"/>
            <a:ext cx="4485556" cy="3364167"/>
          </a:xfrm>
          <a:prstGeom prst="rect">
            <a:avLst/>
          </a:prstGeom>
        </p:spPr>
      </p:pic>
      <p:sp>
        <p:nvSpPr>
          <p:cNvPr id="20" name="TextBox 19">
            <a:extLst>
              <a:ext uri="{FF2B5EF4-FFF2-40B4-BE49-F238E27FC236}">
                <a16:creationId xmlns:a16="http://schemas.microsoft.com/office/drawing/2014/main" id="{6FCAF1DD-B558-450E-A5A8-23BF01E52973}"/>
              </a:ext>
            </a:extLst>
          </p:cNvPr>
          <p:cNvSpPr txBox="1"/>
          <p:nvPr/>
        </p:nvSpPr>
        <p:spPr>
          <a:xfrm>
            <a:off x="3946477" y="6569636"/>
            <a:ext cx="2082645" cy="276999"/>
          </a:xfrm>
          <a:prstGeom prst="rect">
            <a:avLst/>
          </a:prstGeom>
          <a:noFill/>
        </p:spPr>
        <p:txBody>
          <a:bodyPr wrap="square" rtlCol="1">
            <a:spAutoFit/>
          </a:bodyPr>
          <a:lstStyle/>
          <a:p>
            <a:r>
              <a:rPr lang="he-IL" sz="1200" dirty="0">
                <a:latin typeface="Gisha" panose="020B0502040204020203" pitchFamily="34" charset="-79"/>
                <a:cs typeface="Gisha" panose="020B0502040204020203" pitchFamily="34" charset="-79"/>
              </a:rPr>
              <a:t>מקור: גיאופרוספקט בע"מ</a:t>
            </a:r>
          </a:p>
        </p:txBody>
      </p:sp>
      <p:sp>
        <p:nvSpPr>
          <p:cNvPr id="16" name="TextBox 15">
            <a:extLst>
              <a:ext uri="{FF2B5EF4-FFF2-40B4-BE49-F238E27FC236}">
                <a16:creationId xmlns:a16="http://schemas.microsoft.com/office/drawing/2014/main" id="{B62B07DA-6FB4-4711-B463-D16F26C1C99D}"/>
              </a:ext>
            </a:extLst>
          </p:cNvPr>
          <p:cNvSpPr txBox="1"/>
          <p:nvPr/>
        </p:nvSpPr>
        <p:spPr>
          <a:xfrm>
            <a:off x="5684150" y="6392703"/>
            <a:ext cx="1417562" cy="490647"/>
          </a:xfrm>
          <a:prstGeom prst="rect">
            <a:avLst/>
          </a:prstGeom>
          <a:noFill/>
        </p:spPr>
        <p:txBody>
          <a:bodyPr wrap="square" rtlCol="1">
            <a:spAutoFit/>
          </a:bodyPr>
          <a:lstStyle/>
          <a:p>
            <a:pPr algn="ctr"/>
            <a:r>
              <a:rPr lang="he-IL" sz="1294" b="1" dirty="0">
                <a:latin typeface="David" panose="020E0502060401010101" pitchFamily="34" charset="-79"/>
                <a:cs typeface="David" panose="020E0502060401010101" pitchFamily="34" charset="-79"/>
              </a:rPr>
              <a:t>רחמימוב אדריכלים ומתכנני ערים בע"מ</a:t>
            </a:r>
          </a:p>
        </p:txBody>
      </p:sp>
      <p:grpSp>
        <p:nvGrpSpPr>
          <p:cNvPr id="21" name="Group 20">
            <a:extLst>
              <a:ext uri="{FF2B5EF4-FFF2-40B4-BE49-F238E27FC236}">
                <a16:creationId xmlns:a16="http://schemas.microsoft.com/office/drawing/2014/main" id="{EF8362B9-6494-4B2D-83CD-13C63BB9335C}"/>
              </a:ext>
              <a:ext uri="{C183D7F6-B498-43B3-948B-1728B52AA6E4}">
                <adec:decorative xmlns:adec="http://schemas.microsoft.com/office/drawing/2017/decorative" val="1"/>
              </a:ext>
            </a:extLst>
          </p:cNvPr>
          <p:cNvGrpSpPr/>
          <p:nvPr/>
        </p:nvGrpSpPr>
        <p:grpSpPr>
          <a:xfrm>
            <a:off x="10933537" y="5937019"/>
            <a:ext cx="1279037" cy="876072"/>
            <a:chOff x="122259" y="5818636"/>
            <a:chExt cx="1248683" cy="851317"/>
          </a:xfrm>
        </p:grpSpPr>
        <p:pic>
          <p:nvPicPr>
            <p:cNvPr id="22" name="Picture 2" descr="תוצאת תמונה עבור משרד הבינוי והשיכון עכו">
              <a:extLst>
                <a:ext uri="{FF2B5EF4-FFF2-40B4-BE49-F238E27FC236}">
                  <a16:creationId xmlns:a16="http://schemas.microsoft.com/office/drawing/2014/main" id="{8570DE48-6A58-4770-A016-5A6C4A9247A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35511"/>
            <a:stretch/>
          </p:blipFill>
          <p:spPr bwMode="auto">
            <a:xfrm>
              <a:off x="850773" y="5879169"/>
              <a:ext cx="520169" cy="3651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תוצאת תמונה עבור משרד הבינוי והשיכון עכו">
              <a:extLst>
                <a:ext uri="{FF2B5EF4-FFF2-40B4-BE49-F238E27FC236}">
                  <a16:creationId xmlns:a16="http://schemas.microsoft.com/office/drawing/2014/main" id="{B4DE4BDA-5970-4E8B-9B4A-0CB9591D70D0}"/>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r="64767"/>
            <a:stretch/>
          </p:blipFill>
          <p:spPr bwMode="auto">
            <a:xfrm>
              <a:off x="122259" y="5818636"/>
              <a:ext cx="728514" cy="8513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04C1CADD-F1C7-4AFB-98C4-8D55E81C0F74}"/>
              </a:ext>
              <a:ext uri="{C183D7F6-B498-43B3-948B-1728B52AA6E4}">
                <adec:decorative xmlns:adec="http://schemas.microsoft.com/office/drawing/2017/decorative" val="1"/>
              </a:ext>
            </a:extLst>
          </p:cNvPr>
          <p:cNvGrpSpPr/>
          <p:nvPr/>
        </p:nvGrpSpPr>
        <p:grpSpPr>
          <a:xfrm>
            <a:off x="7186026" y="6504495"/>
            <a:ext cx="2378964" cy="308596"/>
            <a:chOff x="4339771" y="10149347"/>
            <a:chExt cx="3173053" cy="481057"/>
          </a:xfrm>
        </p:grpSpPr>
        <p:pic>
          <p:nvPicPr>
            <p:cNvPr id="25" name="תמונה 1" descr="cid:image003.png@01D44B49.C3EA8750">
              <a:extLst>
                <a:ext uri="{FF2B5EF4-FFF2-40B4-BE49-F238E27FC236}">
                  <a16:creationId xmlns:a16="http://schemas.microsoft.com/office/drawing/2014/main" id="{4179A279-4A38-4AB9-8EBF-8890253EC16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7064" t="17757" b="35294"/>
            <a:stretch/>
          </p:blipFill>
          <p:spPr bwMode="auto">
            <a:xfrm>
              <a:off x="6886193" y="10149347"/>
              <a:ext cx="626631" cy="46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תמונה 1" descr="cid:image003.png@01D44B49.C3EA8750">
              <a:extLst>
                <a:ext uri="{FF2B5EF4-FFF2-40B4-BE49-F238E27FC236}">
                  <a16:creationId xmlns:a16="http://schemas.microsoft.com/office/drawing/2014/main" id="{47A3CC39-587C-44C6-A657-5970D112BF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896" t="28328" r="22994" b="46246"/>
            <a:stretch/>
          </p:blipFill>
          <p:spPr bwMode="auto">
            <a:xfrm>
              <a:off x="4339771" y="10149347"/>
              <a:ext cx="2610120" cy="4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 name="Picture 31">
            <a:extLst>
              <a:ext uri="{FF2B5EF4-FFF2-40B4-BE49-F238E27FC236}">
                <a16:creationId xmlns:a16="http://schemas.microsoft.com/office/drawing/2014/main" id="{49189188-8C37-4267-845F-1D0BD50F5D0B}"/>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9570185" y="6481609"/>
            <a:ext cx="1121628" cy="337695"/>
          </a:xfrm>
          <a:prstGeom prst="rect">
            <a:avLst/>
          </a:prstGeom>
        </p:spPr>
      </p:pic>
      <p:sp>
        <p:nvSpPr>
          <p:cNvPr id="2" name="Title 1" descr="גיאולוגיה והידרו-גיאולוגיה">
            <a:extLst>
              <a:ext uri="{FF2B5EF4-FFF2-40B4-BE49-F238E27FC236}">
                <a16:creationId xmlns:a16="http://schemas.microsoft.com/office/drawing/2014/main" id="{CDC39624-6BEA-48B8-9E05-E6081FA5C1F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endParaRPr lang="he-IL" dirty="0"/>
          </a:p>
        </p:txBody>
      </p:sp>
    </p:spTree>
    <p:extLst>
      <p:ext uri="{BB962C8B-B14F-4D97-AF65-F5344CB8AC3E}">
        <p14:creationId xmlns:p14="http://schemas.microsoft.com/office/powerpoint/2010/main" val="1217796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74A33B5-63DF-4824-842E-4C542C6EE418}"/>
              </a:ext>
            </a:extLst>
          </p:cNvPr>
          <p:cNvSpPr txBox="1">
            <a:spLocks/>
          </p:cNvSpPr>
          <p:nvPr/>
        </p:nvSpPr>
        <p:spPr>
          <a:xfrm>
            <a:off x="8684728" y="14810"/>
            <a:ext cx="3576638" cy="2104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1400" dirty="0">
                <a:latin typeface="Gisha" panose="020B0502040204020203" pitchFamily="34" charset="-79"/>
                <a:cs typeface="Gisha" panose="020B0502040204020203" pitchFamily="34" charset="-79"/>
              </a:rPr>
              <a:t>תכנית אב – מועצה אזורית </a:t>
            </a:r>
            <a:r>
              <a:rPr lang="he-IL" sz="1400" b="1" dirty="0">
                <a:latin typeface="Gisha" panose="020B0502040204020203" pitchFamily="34" charset="-79"/>
                <a:cs typeface="Gisha" panose="020B0502040204020203" pitchFamily="34" charset="-79"/>
              </a:rPr>
              <a:t>מגילות ים המלח</a:t>
            </a:r>
            <a:br>
              <a:rPr lang="he-IL" sz="1400" dirty="0">
                <a:latin typeface="Gisha" panose="020B0502040204020203" pitchFamily="34" charset="-79"/>
                <a:cs typeface="Gisha" panose="020B0502040204020203" pitchFamily="34" charset="-79"/>
              </a:rPr>
            </a:br>
            <a:br>
              <a:rPr lang="he-IL" sz="1400" dirty="0">
                <a:latin typeface="Gisha" panose="020B0502040204020203" pitchFamily="34" charset="-79"/>
                <a:cs typeface="Gisha" panose="020B0502040204020203" pitchFamily="34" charset="-79"/>
              </a:rPr>
            </a:br>
            <a:endParaRPr lang="he-IL" sz="1400" dirty="0">
              <a:latin typeface="Gisha" panose="020B0502040204020203" pitchFamily="34" charset="-79"/>
              <a:cs typeface="Gisha" panose="020B0502040204020203" pitchFamily="34" charset="-79"/>
            </a:endParaRPr>
          </a:p>
        </p:txBody>
      </p:sp>
      <p:sp>
        <p:nvSpPr>
          <p:cNvPr id="15" name="Title 1">
            <a:extLst>
              <a:ext uri="{FF2B5EF4-FFF2-40B4-BE49-F238E27FC236}">
                <a16:creationId xmlns:a16="http://schemas.microsoft.com/office/drawing/2014/main" id="{F2AACC45-8364-419D-BADD-BF31EE1A76C4}"/>
              </a:ext>
            </a:extLst>
          </p:cNvPr>
          <p:cNvSpPr txBox="1">
            <a:spLocks/>
          </p:cNvSpPr>
          <p:nvPr/>
        </p:nvSpPr>
        <p:spPr>
          <a:xfrm>
            <a:off x="8684728" y="2229394"/>
            <a:ext cx="3234404" cy="2986621"/>
          </a:xfrm>
          <a:prstGeom prst="rect">
            <a:avLst/>
          </a:prstGeom>
        </p:spPr>
        <p:txBody>
          <a:bodyPr vert="horz" lIns="98695" tIns="49347" rIns="98695" bIns="49347" rtlCol="0" anchor="ctr">
            <a:no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400" b="1" dirty="0">
                <a:latin typeface="Gisha" panose="020B0502040204020203" pitchFamily="34" charset="-79"/>
                <a:cs typeface="Gisha" panose="020B0502040204020203" pitchFamily="34" charset="-79"/>
              </a:rPr>
              <a:t>חקלאות ושטחים פתוחים</a:t>
            </a:r>
          </a:p>
          <a:p>
            <a:pPr algn="r"/>
            <a:r>
              <a:rPr lang="he-IL" sz="2000" dirty="0">
                <a:latin typeface="Gisha" panose="020B0502040204020203" pitchFamily="34" charset="-79"/>
                <a:cs typeface="Gisha" panose="020B0502040204020203" pitchFamily="34" charset="-79"/>
              </a:rPr>
              <a:t>סינרגיה בין אקולוגיה לחקלאות</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מיפוי שמורות הטבע</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שמירת המשאב הנופי</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גיוון ההיצע החקלאי</a:t>
            </a:r>
          </a:p>
          <a:p>
            <a:pPr algn="ctr"/>
            <a:endParaRPr lang="he-IL" sz="2400" b="1" dirty="0">
              <a:latin typeface="Gisha" panose="020B0502040204020203" pitchFamily="34" charset="-79"/>
              <a:cs typeface="Gisha" panose="020B0502040204020203" pitchFamily="34" charset="-79"/>
            </a:endParaRPr>
          </a:p>
          <a:p>
            <a:pPr algn="ctr"/>
            <a:endParaRPr lang="he-IL" sz="2400" b="1" dirty="0">
              <a:latin typeface="Gisha" panose="020B0502040204020203" pitchFamily="34" charset="-79"/>
              <a:cs typeface="Gisha" panose="020B0502040204020203" pitchFamily="34" charset="-79"/>
            </a:endParaRPr>
          </a:p>
          <a:p>
            <a:pPr algn="ctr"/>
            <a:endParaRPr lang="he-IL" sz="2400" b="1" dirty="0">
              <a:latin typeface="Gisha" panose="020B0502040204020203" pitchFamily="34" charset="-79"/>
              <a:cs typeface="Gisha" panose="020B0502040204020203" pitchFamily="34" charset="-79"/>
            </a:endParaRPr>
          </a:p>
          <a:p>
            <a:pPr algn="ctr"/>
            <a:endParaRPr lang="he-IL" sz="2400" b="1" dirty="0">
              <a:latin typeface="Gisha" panose="020B0502040204020203" pitchFamily="34" charset="-79"/>
              <a:cs typeface="Gisha" panose="020B0502040204020203" pitchFamily="34" charset="-79"/>
            </a:endParaRPr>
          </a:p>
        </p:txBody>
      </p:sp>
      <p:pic>
        <p:nvPicPr>
          <p:cNvPr id="2" name="Picture 1" descr="מפה המציגה סיווג שטחים פתוחים במועצה">
            <a:extLst>
              <a:ext uri="{FF2B5EF4-FFF2-40B4-BE49-F238E27FC236}">
                <a16:creationId xmlns:a16="http://schemas.microsoft.com/office/drawing/2014/main" id="{B1AF2BAD-B225-4987-8A3F-903604DD2297}"/>
              </a:ext>
            </a:extLst>
          </p:cNvPr>
          <p:cNvPicPr>
            <a:picLocks noChangeAspect="1"/>
          </p:cNvPicPr>
          <p:nvPr/>
        </p:nvPicPr>
        <p:blipFill>
          <a:blip r:embed="rId2"/>
          <a:stretch>
            <a:fillRect/>
          </a:stretch>
        </p:blipFill>
        <p:spPr>
          <a:xfrm>
            <a:off x="3914966" y="674482"/>
            <a:ext cx="4822782" cy="5818280"/>
          </a:xfrm>
          <a:prstGeom prst="rect">
            <a:avLst/>
          </a:prstGeom>
        </p:spPr>
      </p:pic>
      <p:sp>
        <p:nvSpPr>
          <p:cNvPr id="27" name="Slide Number Placeholder 27">
            <a:extLst>
              <a:ext uri="{FF2B5EF4-FFF2-40B4-BE49-F238E27FC236}">
                <a16:creationId xmlns:a16="http://schemas.microsoft.com/office/drawing/2014/main" id="{E0AA0605-DC4D-4FB7-8F2F-C4ED72AC43BF}"/>
              </a:ext>
            </a:extLst>
          </p:cNvPr>
          <p:cNvSpPr>
            <a:spLocks noGrp="1"/>
          </p:cNvSpPr>
          <p:nvPr>
            <p:ph type="sldNum" sz="quarter" idx="12"/>
          </p:nvPr>
        </p:nvSpPr>
        <p:spPr>
          <a:xfrm>
            <a:off x="2418" y="6626761"/>
            <a:ext cx="398175" cy="222421"/>
          </a:xfrm>
        </p:spPr>
        <p:txBody>
          <a:bodyPr/>
          <a:lstStyle/>
          <a:p>
            <a:fld id="{B8F65289-939D-49B7-9598-2F964C384DA7}" type="slidenum">
              <a:rPr lang="he-IL" smtClean="0">
                <a:latin typeface="Gisha" panose="020B0502040204020203" pitchFamily="34" charset="-79"/>
                <a:cs typeface="Gisha" panose="020B0502040204020203" pitchFamily="34" charset="-79"/>
              </a:rPr>
              <a:t>13</a:t>
            </a:fld>
            <a:endParaRPr lang="he-IL" dirty="0">
              <a:latin typeface="Gisha" panose="020B0502040204020203" pitchFamily="34" charset="-79"/>
              <a:cs typeface="Gisha" panose="020B0502040204020203" pitchFamily="34" charset="-79"/>
            </a:endParaRPr>
          </a:p>
        </p:txBody>
      </p:sp>
      <p:sp>
        <p:nvSpPr>
          <p:cNvPr id="3" name="TextBox 2">
            <a:extLst>
              <a:ext uri="{FF2B5EF4-FFF2-40B4-BE49-F238E27FC236}">
                <a16:creationId xmlns:a16="http://schemas.microsoft.com/office/drawing/2014/main" id="{FBD3DA2F-5839-41E3-AF71-811DC578AC2F}"/>
              </a:ext>
            </a:extLst>
          </p:cNvPr>
          <p:cNvSpPr txBox="1"/>
          <p:nvPr/>
        </p:nvSpPr>
        <p:spPr>
          <a:xfrm>
            <a:off x="730033" y="6335790"/>
            <a:ext cx="2662724" cy="276999"/>
          </a:xfrm>
          <a:prstGeom prst="rect">
            <a:avLst/>
          </a:prstGeom>
          <a:noFill/>
        </p:spPr>
        <p:txBody>
          <a:bodyPr wrap="square" rtlCol="1">
            <a:spAutoFit/>
          </a:bodyPr>
          <a:lstStyle/>
          <a:p>
            <a:r>
              <a:rPr lang="he-IL" sz="1200" dirty="0">
                <a:latin typeface="Gisha" panose="020B0502040204020203" pitchFamily="34" charset="-79"/>
                <a:cs typeface="Gisha" panose="020B0502040204020203" pitchFamily="34" charset="-79"/>
              </a:rPr>
              <a:t>מקור: ליגם פרויקטים סביבתיים בע"מ</a:t>
            </a:r>
          </a:p>
        </p:txBody>
      </p:sp>
      <p:pic>
        <p:nvPicPr>
          <p:cNvPr id="4" name="Picture 3" descr="תמונה המציגה את הנוף הפתוח על רקע מצוק ההעתקים הרגיש מאד מבחינה אקולוגית">
            <a:extLst>
              <a:ext uri="{FF2B5EF4-FFF2-40B4-BE49-F238E27FC236}">
                <a16:creationId xmlns:a16="http://schemas.microsoft.com/office/drawing/2014/main" id="{C505A827-831B-49C9-A723-98FD9931C2E1}"/>
              </a:ext>
            </a:extLst>
          </p:cNvPr>
          <p:cNvPicPr>
            <a:picLocks noChangeAspect="1"/>
          </p:cNvPicPr>
          <p:nvPr/>
        </p:nvPicPr>
        <p:blipFill>
          <a:blip r:embed="rId3"/>
          <a:stretch>
            <a:fillRect/>
          </a:stretch>
        </p:blipFill>
        <p:spPr>
          <a:xfrm>
            <a:off x="123202" y="3583622"/>
            <a:ext cx="3791764" cy="2553494"/>
          </a:xfrm>
          <a:prstGeom prst="rect">
            <a:avLst/>
          </a:prstGeom>
        </p:spPr>
      </p:pic>
      <p:sp>
        <p:nvSpPr>
          <p:cNvPr id="16" name="TextBox 15">
            <a:extLst>
              <a:ext uri="{FF2B5EF4-FFF2-40B4-BE49-F238E27FC236}">
                <a16:creationId xmlns:a16="http://schemas.microsoft.com/office/drawing/2014/main" id="{A6037DF2-7497-4F1D-AAC4-2C81465270BA}"/>
              </a:ext>
            </a:extLst>
          </p:cNvPr>
          <p:cNvSpPr txBox="1"/>
          <p:nvPr/>
        </p:nvSpPr>
        <p:spPr>
          <a:xfrm>
            <a:off x="5684150" y="6392703"/>
            <a:ext cx="1417562" cy="490647"/>
          </a:xfrm>
          <a:prstGeom prst="rect">
            <a:avLst/>
          </a:prstGeom>
          <a:noFill/>
        </p:spPr>
        <p:txBody>
          <a:bodyPr wrap="square" rtlCol="1">
            <a:spAutoFit/>
          </a:bodyPr>
          <a:lstStyle/>
          <a:p>
            <a:pPr algn="ctr"/>
            <a:r>
              <a:rPr lang="he-IL" sz="1294" b="1" dirty="0">
                <a:latin typeface="David" panose="020E0502060401010101" pitchFamily="34" charset="-79"/>
                <a:cs typeface="David" panose="020E0502060401010101" pitchFamily="34" charset="-79"/>
              </a:rPr>
              <a:t>רחמימוב אדריכלים ומתכנני ערים בע"מ</a:t>
            </a:r>
          </a:p>
        </p:txBody>
      </p:sp>
      <p:grpSp>
        <p:nvGrpSpPr>
          <p:cNvPr id="17" name="Group 16">
            <a:extLst>
              <a:ext uri="{FF2B5EF4-FFF2-40B4-BE49-F238E27FC236}">
                <a16:creationId xmlns:a16="http://schemas.microsoft.com/office/drawing/2014/main" id="{1971B0F8-5156-42E7-9E39-B856F1659DFF}"/>
              </a:ext>
              <a:ext uri="{C183D7F6-B498-43B3-948B-1728B52AA6E4}">
                <adec:decorative xmlns:adec="http://schemas.microsoft.com/office/drawing/2017/decorative" val="1"/>
              </a:ext>
            </a:extLst>
          </p:cNvPr>
          <p:cNvGrpSpPr/>
          <p:nvPr/>
        </p:nvGrpSpPr>
        <p:grpSpPr>
          <a:xfrm>
            <a:off x="10933537" y="5937019"/>
            <a:ext cx="1279037" cy="876072"/>
            <a:chOff x="122259" y="5818636"/>
            <a:chExt cx="1248683" cy="851317"/>
          </a:xfrm>
        </p:grpSpPr>
        <p:pic>
          <p:nvPicPr>
            <p:cNvPr id="19" name="Picture 2" descr="תוצאת תמונה עבור משרד הבינוי והשיכון עכו">
              <a:extLst>
                <a:ext uri="{FF2B5EF4-FFF2-40B4-BE49-F238E27FC236}">
                  <a16:creationId xmlns:a16="http://schemas.microsoft.com/office/drawing/2014/main" id="{E27D3917-5638-4899-A278-207D657CBC1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35511"/>
            <a:stretch/>
          </p:blipFill>
          <p:spPr bwMode="auto">
            <a:xfrm>
              <a:off x="850773" y="5879169"/>
              <a:ext cx="520169" cy="3651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תוצאת תמונה עבור משרד הבינוי והשיכון עכו">
              <a:extLst>
                <a:ext uri="{FF2B5EF4-FFF2-40B4-BE49-F238E27FC236}">
                  <a16:creationId xmlns:a16="http://schemas.microsoft.com/office/drawing/2014/main" id="{9C0777AA-C5B4-401C-861F-C32886FDE305}"/>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r="64767"/>
            <a:stretch/>
          </p:blipFill>
          <p:spPr bwMode="auto">
            <a:xfrm>
              <a:off x="122259" y="5818636"/>
              <a:ext cx="728514" cy="8513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F6CA480C-9ECD-4FB6-9321-9E7DA9FEFA45}"/>
              </a:ext>
              <a:ext uri="{C183D7F6-B498-43B3-948B-1728B52AA6E4}">
                <adec:decorative xmlns:adec="http://schemas.microsoft.com/office/drawing/2017/decorative" val="1"/>
              </a:ext>
            </a:extLst>
          </p:cNvPr>
          <p:cNvGrpSpPr/>
          <p:nvPr/>
        </p:nvGrpSpPr>
        <p:grpSpPr>
          <a:xfrm>
            <a:off x="7186026" y="6504495"/>
            <a:ext cx="2378964" cy="308596"/>
            <a:chOff x="4339771" y="10149347"/>
            <a:chExt cx="3173053" cy="481057"/>
          </a:xfrm>
        </p:grpSpPr>
        <p:pic>
          <p:nvPicPr>
            <p:cNvPr id="22" name="תמונה 1" descr="cid:image003.png@01D44B49.C3EA8750">
              <a:extLst>
                <a:ext uri="{FF2B5EF4-FFF2-40B4-BE49-F238E27FC236}">
                  <a16:creationId xmlns:a16="http://schemas.microsoft.com/office/drawing/2014/main" id="{A1C18B41-8C19-4A59-ABBA-38843C280F7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7064" t="17757" b="35294"/>
            <a:stretch/>
          </p:blipFill>
          <p:spPr bwMode="auto">
            <a:xfrm>
              <a:off x="6886193" y="10149347"/>
              <a:ext cx="626631" cy="46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תמונה 1" descr="cid:image003.png@01D44B49.C3EA8750">
              <a:extLst>
                <a:ext uri="{FF2B5EF4-FFF2-40B4-BE49-F238E27FC236}">
                  <a16:creationId xmlns:a16="http://schemas.microsoft.com/office/drawing/2014/main" id="{7AC8EBDC-A1DF-4E2F-9865-257B0CF26FD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896" t="28328" r="22994" b="46246"/>
            <a:stretch/>
          </p:blipFill>
          <p:spPr bwMode="auto">
            <a:xfrm>
              <a:off x="4339771" y="10149347"/>
              <a:ext cx="2610120" cy="4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 name="Picture 23">
            <a:extLst>
              <a:ext uri="{FF2B5EF4-FFF2-40B4-BE49-F238E27FC236}">
                <a16:creationId xmlns:a16="http://schemas.microsoft.com/office/drawing/2014/main" id="{08CDFFDF-7F22-40BB-9017-80EE928508E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9570185" y="6481609"/>
            <a:ext cx="1121628" cy="337695"/>
          </a:xfrm>
          <a:prstGeom prst="rect">
            <a:avLst/>
          </a:prstGeom>
        </p:spPr>
      </p:pic>
      <p:sp>
        <p:nvSpPr>
          <p:cNvPr id="5" name="Title 4" descr="חקלאות ושטחים פתוחים">
            <a:extLst>
              <a:ext uri="{FF2B5EF4-FFF2-40B4-BE49-F238E27FC236}">
                <a16:creationId xmlns:a16="http://schemas.microsoft.com/office/drawing/2014/main" id="{D648F6FA-6C96-43F5-A1C3-98621575AAD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endParaRPr lang="he-IL" dirty="0"/>
          </a:p>
        </p:txBody>
      </p:sp>
    </p:spTree>
    <p:extLst>
      <p:ext uri="{BB962C8B-B14F-4D97-AF65-F5344CB8AC3E}">
        <p14:creationId xmlns:p14="http://schemas.microsoft.com/office/powerpoint/2010/main" val="3472794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74A33B5-63DF-4824-842E-4C542C6EE418}"/>
              </a:ext>
            </a:extLst>
          </p:cNvPr>
          <p:cNvSpPr txBox="1">
            <a:spLocks/>
          </p:cNvSpPr>
          <p:nvPr/>
        </p:nvSpPr>
        <p:spPr>
          <a:xfrm>
            <a:off x="8684728" y="14810"/>
            <a:ext cx="3576638" cy="2104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1400" dirty="0">
                <a:latin typeface="Gisha" panose="020B0502040204020203" pitchFamily="34" charset="-79"/>
                <a:cs typeface="Gisha" panose="020B0502040204020203" pitchFamily="34" charset="-79"/>
              </a:rPr>
              <a:t>תכנית אב – מועצה אזורית </a:t>
            </a:r>
            <a:r>
              <a:rPr lang="he-IL" sz="1400" b="1" dirty="0">
                <a:latin typeface="Gisha" panose="020B0502040204020203" pitchFamily="34" charset="-79"/>
                <a:cs typeface="Gisha" panose="020B0502040204020203" pitchFamily="34" charset="-79"/>
              </a:rPr>
              <a:t>מגילות ים המלח</a:t>
            </a:r>
            <a:br>
              <a:rPr lang="he-IL" sz="1400" dirty="0">
                <a:latin typeface="Gisha" panose="020B0502040204020203" pitchFamily="34" charset="-79"/>
                <a:cs typeface="Gisha" panose="020B0502040204020203" pitchFamily="34" charset="-79"/>
              </a:rPr>
            </a:br>
            <a:br>
              <a:rPr lang="he-IL" sz="1400" dirty="0">
                <a:latin typeface="Gisha" panose="020B0502040204020203" pitchFamily="34" charset="-79"/>
                <a:cs typeface="Gisha" panose="020B0502040204020203" pitchFamily="34" charset="-79"/>
              </a:rPr>
            </a:br>
            <a:endParaRPr lang="he-IL" sz="1400" dirty="0">
              <a:latin typeface="Gisha" panose="020B0502040204020203" pitchFamily="34" charset="-79"/>
              <a:cs typeface="Gisha" panose="020B0502040204020203" pitchFamily="34" charset="-79"/>
            </a:endParaRPr>
          </a:p>
        </p:txBody>
      </p:sp>
      <p:sp>
        <p:nvSpPr>
          <p:cNvPr id="17" name="Title 1">
            <a:extLst>
              <a:ext uri="{FF2B5EF4-FFF2-40B4-BE49-F238E27FC236}">
                <a16:creationId xmlns:a16="http://schemas.microsoft.com/office/drawing/2014/main" id="{56A55057-5665-4492-91ED-48A34B1C82FF}"/>
              </a:ext>
            </a:extLst>
          </p:cNvPr>
          <p:cNvSpPr txBox="1">
            <a:spLocks/>
          </p:cNvSpPr>
          <p:nvPr/>
        </p:nvSpPr>
        <p:spPr>
          <a:xfrm>
            <a:off x="7491487" y="1827430"/>
            <a:ext cx="4238258" cy="3203139"/>
          </a:xfrm>
          <a:prstGeom prst="rect">
            <a:avLst/>
          </a:prstGeom>
        </p:spPr>
        <p:txBody>
          <a:bodyPr vert="horz" lIns="98695" tIns="49347" rIns="98695" bIns="49347" rtlCol="0" anchor="ctr">
            <a:no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400" b="1" dirty="0">
                <a:latin typeface="Gisha" panose="020B0502040204020203" pitchFamily="34" charset="-79"/>
                <a:cs typeface="Gisha" panose="020B0502040204020203" pitchFamily="34" charset="-79"/>
              </a:rPr>
              <a:t>סביבה</a:t>
            </a:r>
          </a:p>
          <a:p>
            <a:pPr algn="r"/>
            <a:r>
              <a:rPr lang="he-IL" sz="2000" dirty="0">
                <a:latin typeface="Gisha" panose="020B0502040204020203" pitchFamily="34" charset="-79"/>
                <a:cs typeface="Gisha" panose="020B0502040204020203" pitchFamily="34" charset="-79"/>
              </a:rPr>
              <a:t>השפעות סביבתיות ומפות רגישות</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חלופות מיקום לפרויקטי תשתית</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אנרגיות מתחדשות ומקיימות</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טיפול בנושא המחזור ואיסוף הפסולת </a:t>
            </a:r>
          </a:p>
          <a:p>
            <a:pPr algn="ctr"/>
            <a:endParaRPr lang="he-IL" sz="2000" dirty="0">
              <a:latin typeface="Gisha" panose="020B0502040204020203" pitchFamily="34" charset="-79"/>
              <a:cs typeface="Gisha" panose="020B0502040204020203" pitchFamily="34" charset="-79"/>
            </a:endParaRPr>
          </a:p>
        </p:txBody>
      </p:sp>
      <p:pic>
        <p:nvPicPr>
          <p:cNvPr id="5" name="Picture 4" descr="המועצה כ'נווה מדבר', גוף מים מדברי וצמחייה טבעית ">
            <a:extLst>
              <a:ext uri="{FF2B5EF4-FFF2-40B4-BE49-F238E27FC236}">
                <a16:creationId xmlns:a16="http://schemas.microsoft.com/office/drawing/2014/main" id="{06D36676-1AB3-4CC1-AC9E-DB95F852D61E}"/>
              </a:ext>
            </a:extLst>
          </p:cNvPr>
          <p:cNvPicPr>
            <a:picLocks noChangeAspect="1"/>
          </p:cNvPicPr>
          <p:nvPr/>
        </p:nvPicPr>
        <p:blipFill rotWithShape="1">
          <a:blip r:embed="rId2">
            <a:extLst>
              <a:ext uri="{28A0092B-C50C-407E-A947-70E740481C1C}">
                <a14:useLocalDpi xmlns:a14="http://schemas.microsoft.com/office/drawing/2010/main" val="0"/>
              </a:ext>
            </a:extLst>
          </a:blip>
          <a:srcRect t="19796" r="23248"/>
          <a:stretch/>
        </p:blipFill>
        <p:spPr>
          <a:xfrm>
            <a:off x="462255" y="1550082"/>
            <a:ext cx="6121231" cy="4264414"/>
          </a:xfrm>
          <a:prstGeom prst="rect">
            <a:avLst/>
          </a:prstGeom>
        </p:spPr>
      </p:pic>
      <p:sp>
        <p:nvSpPr>
          <p:cNvPr id="27" name="Slide Number Placeholder 27">
            <a:extLst>
              <a:ext uri="{FF2B5EF4-FFF2-40B4-BE49-F238E27FC236}">
                <a16:creationId xmlns:a16="http://schemas.microsoft.com/office/drawing/2014/main" id="{E0AA0605-DC4D-4FB7-8F2F-C4ED72AC43BF}"/>
              </a:ext>
            </a:extLst>
          </p:cNvPr>
          <p:cNvSpPr>
            <a:spLocks noGrp="1"/>
          </p:cNvSpPr>
          <p:nvPr>
            <p:ph type="sldNum" sz="quarter" idx="12"/>
          </p:nvPr>
        </p:nvSpPr>
        <p:spPr>
          <a:xfrm>
            <a:off x="2418" y="6626761"/>
            <a:ext cx="398175" cy="222421"/>
          </a:xfrm>
        </p:spPr>
        <p:txBody>
          <a:bodyPr/>
          <a:lstStyle/>
          <a:p>
            <a:fld id="{B8F65289-939D-49B7-9598-2F964C384DA7}" type="slidenum">
              <a:rPr lang="he-IL" smtClean="0">
                <a:latin typeface="Gisha" panose="020B0502040204020203" pitchFamily="34" charset="-79"/>
                <a:cs typeface="Gisha" panose="020B0502040204020203" pitchFamily="34" charset="-79"/>
              </a:rPr>
              <a:t>14</a:t>
            </a:fld>
            <a:endParaRPr lang="he-IL" dirty="0">
              <a:latin typeface="Gisha" panose="020B0502040204020203" pitchFamily="34" charset="-79"/>
              <a:cs typeface="Gisha" panose="020B0502040204020203" pitchFamily="34" charset="-79"/>
            </a:endParaRPr>
          </a:p>
        </p:txBody>
      </p:sp>
      <p:sp>
        <p:nvSpPr>
          <p:cNvPr id="14" name="TextBox 13">
            <a:extLst>
              <a:ext uri="{FF2B5EF4-FFF2-40B4-BE49-F238E27FC236}">
                <a16:creationId xmlns:a16="http://schemas.microsoft.com/office/drawing/2014/main" id="{A94C72C0-939F-4995-BB64-7B3070F0CD62}"/>
              </a:ext>
            </a:extLst>
          </p:cNvPr>
          <p:cNvSpPr txBox="1"/>
          <p:nvPr/>
        </p:nvSpPr>
        <p:spPr>
          <a:xfrm>
            <a:off x="5684150" y="6392703"/>
            <a:ext cx="1417562" cy="490647"/>
          </a:xfrm>
          <a:prstGeom prst="rect">
            <a:avLst/>
          </a:prstGeom>
          <a:noFill/>
        </p:spPr>
        <p:txBody>
          <a:bodyPr wrap="square" rtlCol="1">
            <a:spAutoFit/>
          </a:bodyPr>
          <a:lstStyle/>
          <a:p>
            <a:pPr algn="ctr"/>
            <a:r>
              <a:rPr lang="he-IL" sz="1294" b="1" dirty="0">
                <a:latin typeface="David" panose="020E0502060401010101" pitchFamily="34" charset="-79"/>
                <a:cs typeface="David" panose="020E0502060401010101" pitchFamily="34" charset="-79"/>
              </a:rPr>
              <a:t>רחמימוב אדריכלים ומתכנני ערים בע"מ</a:t>
            </a:r>
          </a:p>
        </p:txBody>
      </p:sp>
      <p:grpSp>
        <p:nvGrpSpPr>
          <p:cNvPr id="15" name="Group 14">
            <a:extLst>
              <a:ext uri="{FF2B5EF4-FFF2-40B4-BE49-F238E27FC236}">
                <a16:creationId xmlns:a16="http://schemas.microsoft.com/office/drawing/2014/main" id="{011415DD-297A-4B21-91EE-1FE49ECAF954}"/>
              </a:ext>
              <a:ext uri="{C183D7F6-B498-43B3-948B-1728B52AA6E4}">
                <adec:decorative xmlns:adec="http://schemas.microsoft.com/office/drawing/2017/decorative" val="1"/>
              </a:ext>
            </a:extLst>
          </p:cNvPr>
          <p:cNvGrpSpPr/>
          <p:nvPr/>
        </p:nvGrpSpPr>
        <p:grpSpPr>
          <a:xfrm>
            <a:off x="10933537" y="5937019"/>
            <a:ext cx="1279037" cy="876072"/>
            <a:chOff x="122259" y="5818636"/>
            <a:chExt cx="1248683" cy="851317"/>
          </a:xfrm>
        </p:grpSpPr>
        <p:pic>
          <p:nvPicPr>
            <p:cNvPr id="16" name="Picture 2" descr="תוצאת תמונה עבור משרד הבינוי והשיכון עכו">
              <a:extLst>
                <a:ext uri="{FF2B5EF4-FFF2-40B4-BE49-F238E27FC236}">
                  <a16:creationId xmlns:a16="http://schemas.microsoft.com/office/drawing/2014/main" id="{64626D44-47D7-49A3-80ED-FDBBFDD890F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5511"/>
            <a:stretch/>
          </p:blipFill>
          <p:spPr bwMode="auto">
            <a:xfrm>
              <a:off x="850773" y="5879169"/>
              <a:ext cx="520169" cy="3651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תוצאת תמונה עבור משרד הבינוי והשיכון עכו">
              <a:extLst>
                <a:ext uri="{FF2B5EF4-FFF2-40B4-BE49-F238E27FC236}">
                  <a16:creationId xmlns:a16="http://schemas.microsoft.com/office/drawing/2014/main" id="{E7E21A72-5F09-429D-9702-31A9E949CFC1}"/>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64767"/>
            <a:stretch/>
          </p:blipFill>
          <p:spPr bwMode="auto">
            <a:xfrm>
              <a:off x="122259" y="5818636"/>
              <a:ext cx="728514" cy="8513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ACCAFD81-BC01-4F55-9DC1-390A2ADCC1CA}"/>
              </a:ext>
              <a:ext uri="{C183D7F6-B498-43B3-948B-1728B52AA6E4}">
                <adec:decorative xmlns:adec="http://schemas.microsoft.com/office/drawing/2017/decorative" val="1"/>
              </a:ext>
            </a:extLst>
          </p:cNvPr>
          <p:cNvGrpSpPr/>
          <p:nvPr/>
        </p:nvGrpSpPr>
        <p:grpSpPr>
          <a:xfrm>
            <a:off x="7186026" y="6504495"/>
            <a:ext cx="2378964" cy="308596"/>
            <a:chOff x="4339771" y="10149347"/>
            <a:chExt cx="3173053" cy="481057"/>
          </a:xfrm>
        </p:grpSpPr>
        <p:pic>
          <p:nvPicPr>
            <p:cNvPr id="21" name="תמונה 1" descr="cid:image003.png@01D44B49.C3EA8750">
              <a:extLst>
                <a:ext uri="{FF2B5EF4-FFF2-40B4-BE49-F238E27FC236}">
                  <a16:creationId xmlns:a16="http://schemas.microsoft.com/office/drawing/2014/main" id="{62E788E4-EB39-4745-94AF-32A60A8C533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7064" t="17757" b="35294"/>
            <a:stretch/>
          </p:blipFill>
          <p:spPr bwMode="auto">
            <a:xfrm>
              <a:off x="6886193" y="10149347"/>
              <a:ext cx="626631" cy="46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תמונה 1" descr="cid:image003.png@01D44B49.C3EA8750">
              <a:extLst>
                <a:ext uri="{FF2B5EF4-FFF2-40B4-BE49-F238E27FC236}">
                  <a16:creationId xmlns:a16="http://schemas.microsoft.com/office/drawing/2014/main" id="{F5CB5353-AEF9-41D1-9148-4FAF43FB9A9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896" t="28328" r="22994" b="46246"/>
            <a:stretch/>
          </p:blipFill>
          <p:spPr bwMode="auto">
            <a:xfrm>
              <a:off x="4339771" y="10149347"/>
              <a:ext cx="2610120" cy="4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A9117579-2029-426B-BFC8-EA90D17F49A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570185" y="6481609"/>
            <a:ext cx="1121628" cy="337695"/>
          </a:xfrm>
          <a:prstGeom prst="rect">
            <a:avLst/>
          </a:prstGeom>
        </p:spPr>
      </p:pic>
      <p:sp>
        <p:nvSpPr>
          <p:cNvPr id="2" name="Title 1" descr="סביבה">
            <a:extLst>
              <a:ext uri="{FF2B5EF4-FFF2-40B4-BE49-F238E27FC236}">
                <a16:creationId xmlns:a16="http://schemas.microsoft.com/office/drawing/2014/main" id="{DAA47306-3447-49C3-83C2-2440B17E805E}"/>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endParaRPr lang="he-IL" dirty="0"/>
          </a:p>
        </p:txBody>
      </p:sp>
    </p:spTree>
    <p:extLst>
      <p:ext uri="{BB962C8B-B14F-4D97-AF65-F5344CB8AC3E}">
        <p14:creationId xmlns:p14="http://schemas.microsoft.com/office/powerpoint/2010/main" val="709071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74A33B5-63DF-4824-842E-4C542C6EE418}"/>
              </a:ext>
            </a:extLst>
          </p:cNvPr>
          <p:cNvSpPr txBox="1">
            <a:spLocks/>
          </p:cNvSpPr>
          <p:nvPr/>
        </p:nvSpPr>
        <p:spPr>
          <a:xfrm>
            <a:off x="8684728" y="14810"/>
            <a:ext cx="3576638" cy="2104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1400" dirty="0">
                <a:latin typeface="Gisha" panose="020B0502040204020203" pitchFamily="34" charset="-79"/>
                <a:cs typeface="Gisha" panose="020B0502040204020203" pitchFamily="34" charset="-79"/>
              </a:rPr>
              <a:t>תכנית אב – מועצה אזורית </a:t>
            </a:r>
            <a:r>
              <a:rPr lang="he-IL" sz="1400" b="1" dirty="0">
                <a:latin typeface="Gisha" panose="020B0502040204020203" pitchFamily="34" charset="-79"/>
                <a:cs typeface="Gisha" panose="020B0502040204020203" pitchFamily="34" charset="-79"/>
              </a:rPr>
              <a:t>מגילות ים המלח</a:t>
            </a:r>
            <a:br>
              <a:rPr lang="he-IL" sz="1400" dirty="0">
                <a:latin typeface="Gisha" panose="020B0502040204020203" pitchFamily="34" charset="-79"/>
                <a:cs typeface="Gisha" panose="020B0502040204020203" pitchFamily="34" charset="-79"/>
              </a:rPr>
            </a:br>
            <a:br>
              <a:rPr lang="he-IL" sz="1400" dirty="0">
                <a:latin typeface="Gisha" panose="020B0502040204020203" pitchFamily="34" charset="-79"/>
                <a:cs typeface="Gisha" panose="020B0502040204020203" pitchFamily="34" charset="-79"/>
              </a:rPr>
            </a:br>
            <a:endParaRPr lang="he-IL" sz="1400" dirty="0">
              <a:latin typeface="Gisha" panose="020B0502040204020203" pitchFamily="34" charset="-79"/>
              <a:cs typeface="Gisha" panose="020B0502040204020203" pitchFamily="34" charset="-79"/>
            </a:endParaRPr>
          </a:p>
        </p:txBody>
      </p:sp>
      <p:sp>
        <p:nvSpPr>
          <p:cNvPr id="15" name="Title 1">
            <a:extLst>
              <a:ext uri="{FF2B5EF4-FFF2-40B4-BE49-F238E27FC236}">
                <a16:creationId xmlns:a16="http://schemas.microsoft.com/office/drawing/2014/main" id="{F2AACC45-8364-419D-BADD-BF31EE1A76C4}"/>
              </a:ext>
            </a:extLst>
          </p:cNvPr>
          <p:cNvSpPr txBox="1">
            <a:spLocks/>
          </p:cNvSpPr>
          <p:nvPr/>
        </p:nvSpPr>
        <p:spPr>
          <a:xfrm>
            <a:off x="7485726" y="2504772"/>
            <a:ext cx="3767995" cy="1352359"/>
          </a:xfrm>
          <a:prstGeom prst="rect">
            <a:avLst/>
          </a:prstGeom>
        </p:spPr>
        <p:txBody>
          <a:bodyPr vert="horz" lIns="98695" tIns="49347" rIns="98695" bIns="49347" rtlCol="0" anchor="ctr">
            <a:no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400" b="1" dirty="0">
                <a:latin typeface="Gisha" panose="020B0502040204020203" pitchFamily="34" charset="-79"/>
                <a:cs typeface="Gisha" panose="020B0502040204020203" pitchFamily="34" charset="-79"/>
              </a:rPr>
              <a:t>תחבורה ותשתיות</a:t>
            </a:r>
          </a:p>
          <a:p>
            <a:pPr algn="r"/>
            <a:r>
              <a:rPr lang="he-IL" sz="2000" dirty="0">
                <a:latin typeface="Gisha" panose="020B0502040204020203" pitchFamily="34" charset="-79"/>
                <a:cs typeface="Gisha" panose="020B0502040204020203" pitchFamily="34" charset="-79"/>
              </a:rPr>
              <a:t>תכנון תחבורתי לצפון ים המלח</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 שדרוג כביש 90</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קישור למערכת הדרכים הארצית</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תשתיות תואמות גיאולוגיה</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תכנון כניסות ליישובים</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דרכים חקלאיות תיירותיות</a:t>
            </a:r>
          </a:p>
          <a:p>
            <a:pPr algn="r"/>
            <a:endParaRPr lang="he-IL" sz="2000" dirty="0">
              <a:latin typeface="Gisha" panose="020B0502040204020203" pitchFamily="34" charset="-79"/>
              <a:cs typeface="Gisha" panose="020B0502040204020203" pitchFamily="34" charset="-79"/>
            </a:endParaRPr>
          </a:p>
          <a:p>
            <a:pPr algn="r"/>
            <a:endParaRPr lang="he-IL" sz="2000" dirty="0">
              <a:latin typeface="Gisha" panose="020B0502040204020203" pitchFamily="34" charset="-79"/>
              <a:cs typeface="Gisha" panose="020B0502040204020203" pitchFamily="34" charset="-79"/>
            </a:endParaRPr>
          </a:p>
          <a:p>
            <a:pPr algn="ctr"/>
            <a:endParaRPr lang="he-IL" sz="2400" b="1" dirty="0">
              <a:latin typeface="Gisha" panose="020B0502040204020203" pitchFamily="34" charset="-79"/>
              <a:cs typeface="Gisha" panose="020B0502040204020203" pitchFamily="34" charset="-79"/>
            </a:endParaRPr>
          </a:p>
          <a:p>
            <a:pPr algn="ctr"/>
            <a:endParaRPr lang="he-IL" sz="2400" b="1" dirty="0">
              <a:latin typeface="Gisha" panose="020B0502040204020203" pitchFamily="34" charset="-79"/>
              <a:cs typeface="Gisha" panose="020B0502040204020203" pitchFamily="34" charset="-79"/>
            </a:endParaRPr>
          </a:p>
          <a:p>
            <a:pPr algn="ctr"/>
            <a:endParaRPr lang="he-IL" sz="2400" b="1" dirty="0">
              <a:latin typeface="Gisha" panose="020B0502040204020203" pitchFamily="34" charset="-79"/>
              <a:cs typeface="Gisha" panose="020B0502040204020203" pitchFamily="34" charset="-79"/>
            </a:endParaRPr>
          </a:p>
          <a:p>
            <a:pPr algn="ctr"/>
            <a:endParaRPr lang="he-IL" sz="2400" b="1" dirty="0">
              <a:latin typeface="Gisha" panose="020B0502040204020203" pitchFamily="34" charset="-79"/>
              <a:cs typeface="Gisha" panose="020B0502040204020203" pitchFamily="34" charset="-79"/>
            </a:endParaRPr>
          </a:p>
        </p:txBody>
      </p:sp>
      <p:grpSp>
        <p:nvGrpSpPr>
          <p:cNvPr id="13" name="Group 12" descr="מפה המציגה את צירי התנועה המרכזיים בתחום המועצה - כביש 1; כביש 90 וכמה צמתים מרכזיים">
            <a:extLst>
              <a:ext uri="{FF2B5EF4-FFF2-40B4-BE49-F238E27FC236}">
                <a16:creationId xmlns:a16="http://schemas.microsoft.com/office/drawing/2014/main" id="{8875359C-0B68-476B-A6B8-86A83ACC33B0}"/>
              </a:ext>
            </a:extLst>
          </p:cNvPr>
          <p:cNvGrpSpPr/>
          <p:nvPr/>
        </p:nvGrpSpPr>
        <p:grpSpPr>
          <a:xfrm>
            <a:off x="529252" y="828523"/>
            <a:ext cx="4104631" cy="5605694"/>
            <a:chOff x="0" y="1515336"/>
            <a:chExt cx="4104631" cy="5605694"/>
          </a:xfrm>
        </p:grpSpPr>
        <p:grpSp>
          <p:nvGrpSpPr>
            <p:cNvPr id="14" name="Group 13">
              <a:extLst>
                <a:ext uri="{FF2B5EF4-FFF2-40B4-BE49-F238E27FC236}">
                  <a16:creationId xmlns:a16="http://schemas.microsoft.com/office/drawing/2014/main" id="{099046FB-A622-4212-90BE-868FD71082AB}"/>
                </a:ext>
              </a:extLst>
            </p:cNvPr>
            <p:cNvGrpSpPr/>
            <p:nvPr/>
          </p:nvGrpSpPr>
          <p:grpSpPr>
            <a:xfrm>
              <a:off x="0" y="1547813"/>
              <a:ext cx="3836642" cy="5292725"/>
              <a:chOff x="246131" y="3794554"/>
              <a:chExt cx="2729298" cy="3765121"/>
            </a:xfrm>
          </p:grpSpPr>
          <p:grpSp>
            <p:nvGrpSpPr>
              <p:cNvPr id="31" name="Group 30">
                <a:extLst>
                  <a:ext uri="{FF2B5EF4-FFF2-40B4-BE49-F238E27FC236}">
                    <a16:creationId xmlns:a16="http://schemas.microsoft.com/office/drawing/2014/main" id="{F17DC943-D62D-4ACD-A1C9-A4CA05FD0A62}"/>
                  </a:ext>
                </a:extLst>
              </p:cNvPr>
              <p:cNvGrpSpPr/>
              <p:nvPr/>
            </p:nvGrpSpPr>
            <p:grpSpPr>
              <a:xfrm>
                <a:off x="943460" y="3993078"/>
                <a:ext cx="1490685" cy="651539"/>
                <a:chOff x="197644" y="5725849"/>
                <a:chExt cx="1381125" cy="603653"/>
              </a:xfrm>
            </p:grpSpPr>
            <p:sp>
              <p:nvSpPr>
                <p:cNvPr id="57" name="Rectangle 56">
                  <a:extLst>
                    <a:ext uri="{FF2B5EF4-FFF2-40B4-BE49-F238E27FC236}">
                      <a16:creationId xmlns:a16="http://schemas.microsoft.com/office/drawing/2014/main" id="{C005FE31-F856-476B-8B77-5711CB7E5EB5}"/>
                    </a:ext>
                  </a:extLst>
                </p:cNvPr>
                <p:cNvSpPr/>
                <p:nvPr/>
              </p:nvSpPr>
              <p:spPr>
                <a:xfrm>
                  <a:off x="550075" y="5725849"/>
                  <a:ext cx="382863" cy="21146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727" dirty="0">
                      <a:solidFill>
                        <a:schemeClr val="tx1"/>
                      </a:solidFill>
                    </a:rPr>
                    <a:t>1</a:t>
                  </a:r>
                </a:p>
              </p:txBody>
            </p:sp>
            <p:sp>
              <p:nvSpPr>
                <p:cNvPr id="58" name="Freeform: Shape 57">
                  <a:extLst>
                    <a:ext uri="{FF2B5EF4-FFF2-40B4-BE49-F238E27FC236}">
                      <a16:creationId xmlns:a16="http://schemas.microsoft.com/office/drawing/2014/main" id="{AABD4A4B-BF54-4AFC-89C9-02BDD1BEA926}"/>
                    </a:ext>
                  </a:extLst>
                </p:cNvPr>
                <p:cNvSpPr/>
                <p:nvPr/>
              </p:nvSpPr>
              <p:spPr>
                <a:xfrm>
                  <a:off x="197644" y="6107906"/>
                  <a:ext cx="1381125" cy="221596"/>
                </a:xfrm>
                <a:custGeom>
                  <a:avLst/>
                  <a:gdLst>
                    <a:gd name="connsiteX0" fmla="*/ 1381125 w 1381125"/>
                    <a:gd name="connsiteY0" fmla="*/ 183357 h 221596"/>
                    <a:gd name="connsiteX1" fmla="*/ 1126331 w 1381125"/>
                    <a:gd name="connsiteY1" fmla="*/ 180975 h 221596"/>
                    <a:gd name="connsiteX2" fmla="*/ 1119187 w 1381125"/>
                    <a:gd name="connsiteY2" fmla="*/ 178594 h 221596"/>
                    <a:gd name="connsiteX3" fmla="*/ 1042987 w 1381125"/>
                    <a:gd name="connsiteY3" fmla="*/ 183357 h 221596"/>
                    <a:gd name="connsiteX4" fmla="*/ 1014412 w 1381125"/>
                    <a:gd name="connsiteY4" fmla="*/ 188119 h 221596"/>
                    <a:gd name="connsiteX5" fmla="*/ 978694 w 1381125"/>
                    <a:gd name="connsiteY5" fmla="*/ 192882 h 221596"/>
                    <a:gd name="connsiteX6" fmla="*/ 964406 w 1381125"/>
                    <a:gd name="connsiteY6" fmla="*/ 197644 h 221596"/>
                    <a:gd name="connsiteX7" fmla="*/ 945356 w 1381125"/>
                    <a:gd name="connsiteY7" fmla="*/ 202407 h 221596"/>
                    <a:gd name="connsiteX8" fmla="*/ 866775 w 1381125"/>
                    <a:gd name="connsiteY8" fmla="*/ 207169 h 221596"/>
                    <a:gd name="connsiteX9" fmla="*/ 852487 w 1381125"/>
                    <a:gd name="connsiteY9" fmla="*/ 209550 h 221596"/>
                    <a:gd name="connsiteX10" fmla="*/ 842962 w 1381125"/>
                    <a:gd name="connsiteY10" fmla="*/ 214313 h 221596"/>
                    <a:gd name="connsiteX11" fmla="*/ 833437 w 1381125"/>
                    <a:gd name="connsiteY11" fmla="*/ 216694 h 221596"/>
                    <a:gd name="connsiteX12" fmla="*/ 826294 w 1381125"/>
                    <a:gd name="connsiteY12" fmla="*/ 221457 h 221596"/>
                    <a:gd name="connsiteX13" fmla="*/ 785812 w 1381125"/>
                    <a:gd name="connsiteY13" fmla="*/ 214313 h 221596"/>
                    <a:gd name="connsiteX14" fmla="*/ 776287 w 1381125"/>
                    <a:gd name="connsiteY14" fmla="*/ 209550 h 221596"/>
                    <a:gd name="connsiteX15" fmla="*/ 769144 w 1381125"/>
                    <a:gd name="connsiteY15" fmla="*/ 204788 h 221596"/>
                    <a:gd name="connsiteX16" fmla="*/ 759619 w 1381125"/>
                    <a:gd name="connsiteY16" fmla="*/ 202407 h 221596"/>
                    <a:gd name="connsiteX17" fmla="*/ 750094 w 1381125"/>
                    <a:gd name="connsiteY17" fmla="*/ 197644 h 221596"/>
                    <a:gd name="connsiteX18" fmla="*/ 745331 w 1381125"/>
                    <a:gd name="connsiteY18" fmla="*/ 190500 h 221596"/>
                    <a:gd name="connsiteX19" fmla="*/ 738187 w 1381125"/>
                    <a:gd name="connsiteY19" fmla="*/ 188119 h 221596"/>
                    <a:gd name="connsiteX20" fmla="*/ 726281 w 1381125"/>
                    <a:gd name="connsiteY20" fmla="*/ 183357 h 221596"/>
                    <a:gd name="connsiteX21" fmla="*/ 714375 w 1381125"/>
                    <a:gd name="connsiteY21" fmla="*/ 169069 h 221596"/>
                    <a:gd name="connsiteX22" fmla="*/ 704850 w 1381125"/>
                    <a:gd name="connsiteY22" fmla="*/ 164307 h 221596"/>
                    <a:gd name="connsiteX23" fmla="*/ 700087 w 1381125"/>
                    <a:gd name="connsiteY23" fmla="*/ 157163 h 221596"/>
                    <a:gd name="connsiteX24" fmla="*/ 690562 w 1381125"/>
                    <a:gd name="connsiteY24" fmla="*/ 152400 h 221596"/>
                    <a:gd name="connsiteX25" fmla="*/ 676275 w 1381125"/>
                    <a:gd name="connsiteY25" fmla="*/ 145257 h 221596"/>
                    <a:gd name="connsiteX26" fmla="*/ 671512 w 1381125"/>
                    <a:gd name="connsiteY26" fmla="*/ 138113 h 221596"/>
                    <a:gd name="connsiteX27" fmla="*/ 657225 w 1381125"/>
                    <a:gd name="connsiteY27" fmla="*/ 130969 h 221596"/>
                    <a:gd name="connsiteX28" fmla="*/ 650081 w 1381125"/>
                    <a:gd name="connsiteY28" fmla="*/ 123825 h 221596"/>
                    <a:gd name="connsiteX29" fmla="*/ 640556 w 1381125"/>
                    <a:gd name="connsiteY29" fmla="*/ 119063 h 221596"/>
                    <a:gd name="connsiteX30" fmla="*/ 635794 w 1381125"/>
                    <a:gd name="connsiteY30" fmla="*/ 111919 h 221596"/>
                    <a:gd name="connsiteX31" fmla="*/ 619125 w 1381125"/>
                    <a:gd name="connsiteY31" fmla="*/ 102394 h 221596"/>
                    <a:gd name="connsiteX32" fmla="*/ 604837 w 1381125"/>
                    <a:gd name="connsiteY32" fmla="*/ 90488 h 221596"/>
                    <a:gd name="connsiteX33" fmla="*/ 602456 w 1381125"/>
                    <a:gd name="connsiteY33" fmla="*/ 83344 h 221596"/>
                    <a:gd name="connsiteX34" fmla="*/ 597694 w 1381125"/>
                    <a:gd name="connsiteY34" fmla="*/ 64294 h 221596"/>
                    <a:gd name="connsiteX35" fmla="*/ 592931 w 1381125"/>
                    <a:gd name="connsiteY35" fmla="*/ 26194 h 221596"/>
                    <a:gd name="connsiteX36" fmla="*/ 588169 w 1381125"/>
                    <a:gd name="connsiteY36" fmla="*/ 11907 h 221596"/>
                    <a:gd name="connsiteX37" fmla="*/ 585787 w 1381125"/>
                    <a:gd name="connsiteY37" fmla="*/ 4763 h 221596"/>
                    <a:gd name="connsiteX38" fmla="*/ 578644 w 1381125"/>
                    <a:gd name="connsiteY38" fmla="*/ 0 h 221596"/>
                    <a:gd name="connsiteX39" fmla="*/ 526256 w 1381125"/>
                    <a:gd name="connsiteY39" fmla="*/ 4763 h 221596"/>
                    <a:gd name="connsiteX40" fmla="*/ 511969 w 1381125"/>
                    <a:gd name="connsiteY40" fmla="*/ 9525 h 221596"/>
                    <a:gd name="connsiteX41" fmla="*/ 507206 w 1381125"/>
                    <a:gd name="connsiteY41" fmla="*/ 16669 h 221596"/>
                    <a:gd name="connsiteX42" fmla="*/ 500062 w 1381125"/>
                    <a:gd name="connsiteY42" fmla="*/ 21432 h 221596"/>
                    <a:gd name="connsiteX43" fmla="*/ 490537 w 1381125"/>
                    <a:gd name="connsiteY43" fmla="*/ 35719 h 221596"/>
                    <a:gd name="connsiteX44" fmla="*/ 483394 w 1381125"/>
                    <a:gd name="connsiteY44" fmla="*/ 40482 h 221596"/>
                    <a:gd name="connsiteX45" fmla="*/ 476250 w 1381125"/>
                    <a:gd name="connsiteY45" fmla="*/ 47625 h 221596"/>
                    <a:gd name="connsiteX46" fmla="*/ 454819 w 1381125"/>
                    <a:gd name="connsiteY46" fmla="*/ 54769 h 221596"/>
                    <a:gd name="connsiteX47" fmla="*/ 447675 w 1381125"/>
                    <a:gd name="connsiteY47" fmla="*/ 57150 h 221596"/>
                    <a:gd name="connsiteX48" fmla="*/ 400050 w 1381125"/>
                    <a:gd name="connsiteY48" fmla="*/ 54769 h 221596"/>
                    <a:gd name="connsiteX49" fmla="*/ 390525 w 1381125"/>
                    <a:gd name="connsiteY49" fmla="*/ 50007 h 221596"/>
                    <a:gd name="connsiteX50" fmla="*/ 376237 w 1381125"/>
                    <a:gd name="connsiteY50" fmla="*/ 45244 h 221596"/>
                    <a:gd name="connsiteX51" fmla="*/ 326231 w 1381125"/>
                    <a:gd name="connsiteY51" fmla="*/ 47625 h 221596"/>
                    <a:gd name="connsiteX52" fmla="*/ 311944 w 1381125"/>
                    <a:gd name="connsiteY52" fmla="*/ 57150 h 221596"/>
                    <a:gd name="connsiteX53" fmla="*/ 297656 w 1381125"/>
                    <a:gd name="connsiteY53" fmla="*/ 66675 h 221596"/>
                    <a:gd name="connsiteX54" fmla="*/ 288131 w 1381125"/>
                    <a:gd name="connsiteY54" fmla="*/ 71438 h 221596"/>
                    <a:gd name="connsiteX55" fmla="*/ 280987 w 1381125"/>
                    <a:gd name="connsiteY55" fmla="*/ 73819 h 221596"/>
                    <a:gd name="connsiteX56" fmla="*/ 259556 w 1381125"/>
                    <a:gd name="connsiteY56" fmla="*/ 85725 h 221596"/>
                    <a:gd name="connsiteX57" fmla="*/ 242887 w 1381125"/>
                    <a:gd name="connsiteY57" fmla="*/ 95250 h 221596"/>
                    <a:gd name="connsiteX58" fmla="*/ 230981 w 1381125"/>
                    <a:gd name="connsiteY58" fmla="*/ 97632 h 221596"/>
                    <a:gd name="connsiteX59" fmla="*/ 221456 w 1381125"/>
                    <a:gd name="connsiteY59" fmla="*/ 100013 h 221596"/>
                    <a:gd name="connsiteX60" fmla="*/ 214312 w 1381125"/>
                    <a:gd name="connsiteY60" fmla="*/ 104775 h 221596"/>
                    <a:gd name="connsiteX61" fmla="*/ 207169 w 1381125"/>
                    <a:gd name="connsiteY61" fmla="*/ 107157 h 221596"/>
                    <a:gd name="connsiteX62" fmla="*/ 195262 w 1381125"/>
                    <a:gd name="connsiteY62" fmla="*/ 111919 h 221596"/>
                    <a:gd name="connsiteX63" fmla="*/ 185737 w 1381125"/>
                    <a:gd name="connsiteY63" fmla="*/ 114300 h 221596"/>
                    <a:gd name="connsiteX64" fmla="*/ 173831 w 1381125"/>
                    <a:gd name="connsiteY64" fmla="*/ 119063 h 221596"/>
                    <a:gd name="connsiteX65" fmla="*/ 159544 w 1381125"/>
                    <a:gd name="connsiteY65" fmla="*/ 123825 h 221596"/>
                    <a:gd name="connsiteX66" fmla="*/ 152400 w 1381125"/>
                    <a:gd name="connsiteY66" fmla="*/ 126207 h 221596"/>
                    <a:gd name="connsiteX67" fmla="*/ 147637 w 1381125"/>
                    <a:gd name="connsiteY67" fmla="*/ 133350 h 221596"/>
                    <a:gd name="connsiteX68" fmla="*/ 133350 w 1381125"/>
                    <a:gd name="connsiteY68" fmla="*/ 145257 h 221596"/>
                    <a:gd name="connsiteX69" fmla="*/ 123825 w 1381125"/>
                    <a:gd name="connsiteY69" fmla="*/ 159544 h 221596"/>
                    <a:gd name="connsiteX70" fmla="*/ 119062 w 1381125"/>
                    <a:gd name="connsiteY70" fmla="*/ 166688 h 221596"/>
                    <a:gd name="connsiteX71" fmla="*/ 111919 w 1381125"/>
                    <a:gd name="connsiteY71" fmla="*/ 169069 h 221596"/>
                    <a:gd name="connsiteX72" fmla="*/ 104775 w 1381125"/>
                    <a:gd name="connsiteY72" fmla="*/ 176213 h 221596"/>
                    <a:gd name="connsiteX73" fmla="*/ 95250 w 1381125"/>
                    <a:gd name="connsiteY73" fmla="*/ 178594 h 221596"/>
                    <a:gd name="connsiteX74" fmla="*/ 78581 w 1381125"/>
                    <a:gd name="connsiteY74" fmla="*/ 183357 h 221596"/>
                    <a:gd name="connsiteX75" fmla="*/ 54769 w 1381125"/>
                    <a:gd name="connsiteY75" fmla="*/ 185738 h 221596"/>
                    <a:gd name="connsiteX76" fmla="*/ 11906 w 1381125"/>
                    <a:gd name="connsiteY76" fmla="*/ 190500 h 221596"/>
                    <a:gd name="connsiteX77" fmla="*/ 0 w 1381125"/>
                    <a:gd name="connsiteY77" fmla="*/ 195263 h 22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381125" h="221596">
                      <a:moveTo>
                        <a:pt x="1381125" y="183357"/>
                      </a:moveTo>
                      <a:lnTo>
                        <a:pt x="1126331" y="180975"/>
                      </a:lnTo>
                      <a:cubicBezTo>
                        <a:pt x="1123821" y="180929"/>
                        <a:pt x="1121697" y="178594"/>
                        <a:pt x="1119187" y="178594"/>
                      </a:cubicBezTo>
                      <a:cubicBezTo>
                        <a:pt x="1108340" y="178594"/>
                        <a:pt x="1058347" y="181821"/>
                        <a:pt x="1042987" y="183357"/>
                      </a:cubicBezTo>
                      <a:cubicBezTo>
                        <a:pt x="1027778" y="184878"/>
                        <a:pt x="1027880" y="185670"/>
                        <a:pt x="1014412" y="188119"/>
                      </a:cubicBezTo>
                      <a:cubicBezTo>
                        <a:pt x="997617" y="191172"/>
                        <a:pt x="998103" y="190725"/>
                        <a:pt x="978694" y="192882"/>
                      </a:cubicBezTo>
                      <a:lnTo>
                        <a:pt x="964406" y="197644"/>
                      </a:lnTo>
                      <a:cubicBezTo>
                        <a:pt x="956633" y="200235"/>
                        <a:pt x="954546" y="201258"/>
                        <a:pt x="945356" y="202407"/>
                      </a:cubicBezTo>
                      <a:cubicBezTo>
                        <a:pt x="920449" y="205521"/>
                        <a:pt x="890645" y="206084"/>
                        <a:pt x="866775" y="207169"/>
                      </a:cubicBezTo>
                      <a:cubicBezTo>
                        <a:pt x="862012" y="207963"/>
                        <a:pt x="857112" y="208163"/>
                        <a:pt x="852487" y="209550"/>
                      </a:cubicBezTo>
                      <a:cubicBezTo>
                        <a:pt x="849087" y="210570"/>
                        <a:pt x="846286" y="213067"/>
                        <a:pt x="842962" y="214313"/>
                      </a:cubicBezTo>
                      <a:cubicBezTo>
                        <a:pt x="839898" y="215462"/>
                        <a:pt x="836612" y="215900"/>
                        <a:pt x="833437" y="216694"/>
                      </a:cubicBezTo>
                      <a:cubicBezTo>
                        <a:pt x="831056" y="218282"/>
                        <a:pt x="829149" y="221253"/>
                        <a:pt x="826294" y="221457"/>
                      </a:cubicBezTo>
                      <a:cubicBezTo>
                        <a:pt x="815483" y="222229"/>
                        <a:pt x="796746" y="219781"/>
                        <a:pt x="785812" y="214313"/>
                      </a:cubicBezTo>
                      <a:cubicBezTo>
                        <a:pt x="782637" y="212725"/>
                        <a:pt x="779369" y="211311"/>
                        <a:pt x="776287" y="209550"/>
                      </a:cubicBezTo>
                      <a:cubicBezTo>
                        <a:pt x="773802" y="208130"/>
                        <a:pt x="771774" y="205915"/>
                        <a:pt x="769144" y="204788"/>
                      </a:cubicBezTo>
                      <a:cubicBezTo>
                        <a:pt x="766136" y="203499"/>
                        <a:pt x="762794" y="203201"/>
                        <a:pt x="759619" y="202407"/>
                      </a:cubicBezTo>
                      <a:cubicBezTo>
                        <a:pt x="756444" y="200819"/>
                        <a:pt x="752821" y="199917"/>
                        <a:pt x="750094" y="197644"/>
                      </a:cubicBezTo>
                      <a:cubicBezTo>
                        <a:pt x="747895" y="195812"/>
                        <a:pt x="747566" y="192288"/>
                        <a:pt x="745331" y="190500"/>
                      </a:cubicBezTo>
                      <a:cubicBezTo>
                        <a:pt x="743371" y="188932"/>
                        <a:pt x="740537" y="189000"/>
                        <a:pt x="738187" y="188119"/>
                      </a:cubicBezTo>
                      <a:cubicBezTo>
                        <a:pt x="734185" y="186618"/>
                        <a:pt x="730250" y="184944"/>
                        <a:pt x="726281" y="183357"/>
                      </a:cubicBezTo>
                      <a:cubicBezTo>
                        <a:pt x="722483" y="177660"/>
                        <a:pt x="720210" y="173236"/>
                        <a:pt x="714375" y="169069"/>
                      </a:cubicBezTo>
                      <a:cubicBezTo>
                        <a:pt x="711486" y="167006"/>
                        <a:pt x="708025" y="165894"/>
                        <a:pt x="704850" y="164307"/>
                      </a:cubicBezTo>
                      <a:cubicBezTo>
                        <a:pt x="703262" y="161926"/>
                        <a:pt x="702286" y="158995"/>
                        <a:pt x="700087" y="157163"/>
                      </a:cubicBezTo>
                      <a:cubicBezTo>
                        <a:pt x="697360" y="154890"/>
                        <a:pt x="693644" y="154161"/>
                        <a:pt x="690562" y="152400"/>
                      </a:cubicBezTo>
                      <a:cubicBezTo>
                        <a:pt x="677640" y="145016"/>
                        <a:pt x="689371" y="149622"/>
                        <a:pt x="676275" y="145257"/>
                      </a:cubicBezTo>
                      <a:cubicBezTo>
                        <a:pt x="674687" y="142876"/>
                        <a:pt x="673536" y="140137"/>
                        <a:pt x="671512" y="138113"/>
                      </a:cubicBezTo>
                      <a:cubicBezTo>
                        <a:pt x="666895" y="133495"/>
                        <a:pt x="663037" y="132906"/>
                        <a:pt x="657225" y="130969"/>
                      </a:cubicBezTo>
                      <a:cubicBezTo>
                        <a:pt x="654844" y="128588"/>
                        <a:pt x="652821" y="125782"/>
                        <a:pt x="650081" y="123825"/>
                      </a:cubicBezTo>
                      <a:cubicBezTo>
                        <a:pt x="647192" y="121762"/>
                        <a:pt x="643283" y="121335"/>
                        <a:pt x="640556" y="119063"/>
                      </a:cubicBezTo>
                      <a:cubicBezTo>
                        <a:pt x="638357" y="117231"/>
                        <a:pt x="637818" y="113943"/>
                        <a:pt x="635794" y="111919"/>
                      </a:cubicBezTo>
                      <a:cubicBezTo>
                        <a:pt x="631930" y="108055"/>
                        <a:pt x="623478" y="104881"/>
                        <a:pt x="619125" y="102394"/>
                      </a:cubicBezTo>
                      <a:cubicBezTo>
                        <a:pt x="611387" y="97972"/>
                        <a:pt x="611406" y="97057"/>
                        <a:pt x="604837" y="90488"/>
                      </a:cubicBezTo>
                      <a:cubicBezTo>
                        <a:pt x="604043" y="88107"/>
                        <a:pt x="603065" y="85779"/>
                        <a:pt x="602456" y="83344"/>
                      </a:cubicBezTo>
                      <a:lnTo>
                        <a:pt x="597694" y="64294"/>
                      </a:lnTo>
                      <a:cubicBezTo>
                        <a:pt x="597180" y="59672"/>
                        <a:pt x="594385" y="32497"/>
                        <a:pt x="592931" y="26194"/>
                      </a:cubicBezTo>
                      <a:cubicBezTo>
                        <a:pt x="591802" y="21303"/>
                        <a:pt x="589756" y="16669"/>
                        <a:pt x="588169" y="11907"/>
                      </a:cubicBezTo>
                      <a:cubicBezTo>
                        <a:pt x="587375" y="9526"/>
                        <a:pt x="587875" y="6156"/>
                        <a:pt x="585787" y="4763"/>
                      </a:cubicBezTo>
                      <a:lnTo>
                        <a:pt x="578644" y="0"/>
                      </a:lnTo>
                      <a:cubicBezTo>
                        <a:pt x="561181" y="1588"/>
                        <a:pt x="542891" y="-782"/>
                        <a:pt x="526256" y="4763"/>
                      </a:cubicBezTo>
                      <a:lnTo>
                        <a:pt x="511969" y="9525"/>
                      </a:lnTo>
                      <a:cubicBezTo>
                        <a:pt x="510381" y="11906"/>
                        <a:pt x="509230" y="14645"/>
                        <a:pt x="507206" y="16669"/>
                      </a:cubicBezTo>
                      <a:cubicBezTo>
                        <a:pt x="505182" y="18693"/>
                        <a:pt x="501947" y="19278"/>
                        <a:pt x="500062" y="21432"/>
                      </a:cubicBezTo>
                      <a:cubicBezTo>
                        <a:pt x="496293" y="25739"/>
                        <a:pt x="493712" y="30957"/>
                        <a:pt x="490537" y="35719"/>
                      </a:cubicBezTo>
                      <a:cubicBezTo>
                        <a:pt x="488950" y="38100"/>
                        <a:pt x="485592" y="38650"/>
                        <a:pt x="483394" y="40482"/>
                      </a:cubicBezTo>
                      <a:cubicBezTo>
                        <a:pt x="480807" y="42638"/>
                        <a:pt x="479194" y="45990"/>
                        <a:pt x="476250" y="47625"/>
                      </a:cubicBezTo>
                      <a:cubicBezTo>
                        <a:pt x="476249" y="47626"/>
                        <a:pt x="458392" y="53578"/>
                        <a:pt x="454819" y="54769"/>
                      </a:cubicBezTo>
                      <a:lnTo>
                        <a:pt x="447675" y="57150"/>
                      </a:lnTo>
                      <a:cubicBezTo>
                        <a:pt x="431800" y="56356"/>
                        <a:pt x="415822" y="56740"/>
                        <a:pt x="400050" y="54769"/>
                      </a:cubicBezTo>
                      <a:cubicBezTo>
                        <a:pt x="396528" y="54329"/>
                        <a:pt x="393821" y="51325"/>
                        <a:pt x="390525" y="50007"/>
                      </a:cubicBezTo>
                      <a:cubicBezTo>
                        <a:pt x="385864" y="48143"/>
                        <a:pt x="376237" y="45244"/>
                        <a:pt x="376237" y="45244"/>
                      </a:cubicBezTo>
                      <a:cubicBezTo>
                        <a:pt x="359568" y="46038"/>
                        <a:pt x="342640" y="44586"/>
                        <a:pt x="326231" y="47625"/>
                      </a:cubicBezTo>
                      <a:cubicBezTo>
                        <a:pt x="320603" y="48667"/>
                        <a:pt x="316706" y="53975"/>
                        <a:pt x="311944" y="57150"/>
                      </a:cubicBezTo>
                      <a:cubicBezTo>
                        <a:pt x="311937" y="57155"/>
                        <a:pt x="297664" y="66671"/>
                        <a:pt x="297656" y="66675"/>
                      </a:cubicBezTo>
                      <a:cubicBezTo>
                        <a:pt x="294481" y="68263"/>
                        <a:pt x="291394" y="70040"/>
                        <a:pt x="288131" y="71438"/>
                      </a:cubicBezTo>
                      <a:cubicBezTo>
                        <a:pt x="285824" y="72427"/>
                        <a:pt x="283368" y="73025"/>
                        <a:pt x="280987" y="73819"/>
                      </a:cubicBezTo>
                      <a:cubicBezTo>
                        <a:pt x="264890" y="84552"/>
                        <a:pt x="284821" y="71690"/>
                        <a:pt x="259556" y="85725"/>
                      </a:cubicBezTo>
                      <a:cubicBezTo>
                        <a:pt x="251712" y="90083"/>
                        <a:pt x="252177" y="92153"/>
                        <a:pt x="242887" y="95250"/>
                      </a:cubicBezTo>
                      <a:cubicBezTo>
                        <a:pt x="239047" y="96530"/>
                        <a:pt x="234932" y="96754"/>
                        <a:pt x="230981" y="97632"/>
                      </a:cubicBezTo>
                      <a:cubicBezTo>
                        <a:pt x="227786" y="98342"/>
                        <a:pt x="224631" y="99219"/>
                        <a:pt x="221456" y="100013"/>
                      </a:cubicBezTo>
                      <a:cubicBezTo>
                        <a:pt x="219075" y="101600"/>
                        <a:pt x="216872" y="103495"/>
                        <a:pt x="214312" y="104775"/>
                      </a:cubicBezTo>
                      <a:cubicBezTo>
                        <a:pt x="212067" y="105898"/>
                        <a:pt x="209519" y="106276"/>
                        <a:pt x="207169" y="107157"/>
                      </a:cubicBezTo>
                      <a:cubicBezTo>
                        <a:pt x="203167" y="108658"/>
                        <a:pt x="199317" y="110567"/>
                        <a:pt x="195262" y="111919"/>
                      </a:cubicBezTo>
                      <a:cubicBezTo>
                        <a:pt x="192157" y="112954"/>
                        <a:pt x="188842" y="113265"/>
                        <a:pt x="185737" y="114300"/>
                      </a:cubicBezTo>
                      <a:cubicBezTo>
                        <a:pt x="181682" y="115652"/>
                        <a:pt x="177848" y="117602"/>
                        <a:pt x="173831" y="119063"/>
                      </a:cubicBezTo>
                      <a:cubicBezTo>
                        <a:pt x="169113" y="120779"/>
                        <a:pt x="164306" y="122238"/>
                        <a:pt x="159544" y="123825"/>
                      </a:cubicBezTo>
                      <a:lnTo>
                        <a:pt x="152400" y="126207"/>
                      </a:lnTo>
                      <a:cubicBezTo>
                        <a:pt x="150812" y="128588"/>
                        <a:pt x="149661" y="131326"/>
                        <a:pt x="147637" y="133350"/>
                      </a:cubicBezTo>
                      <a:cubicBezTo>
                        <a:pt x="133884" y="147103"/>
                        <a:pt x="146999" y="127708"/>
                        <a:pt x="133350" y="145257"/>
                      </a:cubicBezTo>
                      <a:cubicBezTo>
                        <a:pt x="129836" y="149775"/>
                        <a:pt x="127000" y="154782"/>
                        <a:pt x="123825" y="159544"/>
                      </a:cubicBezTo>
                      <a:cubicBezTo>
                        <a:pt x="122237" y="161925"/>
                        <a:pt x="121777" y="165783"/>
                        <a:pt x="119062" y="166688"/>
                      </a:cubicBezTo>
                      <a:lnTo>
                        <a:pt x="111919" y="169069"/>
                      </a:lnTo>
                      <a:cubicBezTo>
                        <a:pt x="109538" y="171450"/>
                        <a:pt x="107699" y="174542"/>
                        <a:pt x="104775" y="176213"/>
                      </a:cubicBezTo>
                      <a:cubicBezTo>
                        <a:pt x="101933" y="177837"/>
                        <a:pt x="98397" y="177695"/>
                        <a:pt x="95250" y="178594"/>
                      </a:cubicBezTo>
                      <a:cubicBezTo>
                        <a:pt x="88471" y="180531"/>
                        <a:pt x="86017" y="182295"/>
                        <a:pt x="78581" y="183357"/>
                      </a:cubicBezTo>
                      <a:cubicBezTo>
                        <a:pt x="70684" y="184485"/>
                        <a:pt x="62706" y="184944"/>
                        <a:pt x="54769" y="185738"/>
                      </a:cubicBezTo>
                      <a:cubicBezTo>
                        <a:pt x="31361" y="191589"/>
                        <a:pt x="58974" y="185270"/>
                        <a:pt x="11906" y="190500"/>
                      </a:cubicBezTo>
                      <a:cubicBezTo>
                        <a:pt x="2951" y="191495"/>
                        <a:pt x="4126" y="191137"/>
                        <a:pt x="0" y="195263"/>
                      </a:cubicBezTo>
                    </a:path>
                  </a:pathLst>
                </a:custGeom>
                <a:noFill/>
                <a:ln w="57150">
                  <a:solidFill>
                    <a:srgbClr val="E3010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1" fromWordArt="0" anchor="ctr" anchorCtr="0" forceAA="0" compatLnSpc="1">
                  <a:prstTxWarp prst="textNoShape">
                    <a:avLst/>
                  </a:prstTxWarp>
                  <a:noAutofit/>
                </a:bodyPr>
                <a:lstStyle/>
                <a:p>
                  <a:pPr algn="ctr"/>
                  <a:endParaRPr lang="he-IL" sz="2115"/>
                </a:p>
              </p:txBody>
            </p:sp>
          </p:grpSp>
          <p:grpSp>
            <p:nvGrpSpPr>
              <p:cNvPr id="32" name="Group 31">
                <a:extLst>
                  <a:ext uri="{FF2B5EF4-FFF2-40B4-BE49-F238E27FC236}">
                    <a16:creationId xmlns:a16="http://schemas.microsoft.com/office/drawing/2014/main" id="{910C6810-EAFE-4891-ABC6-771A6ED0B74F}"/>
                  </a:ext>
                </a:extLst>
              </p:cNvPr>
              <p:cNvGrpSpPr/>
              <p:nvPr/>
            </p:nvGrpSpPr>
            <p:grpSpPr>
              <a:xfrm>
                <a:off x="246131" y="3794554"/>
                <a:ext cx="2729298" cy="3765121"/>
                <a:chOff x="474587" y="1370753"/>
                <a:chExt cx="3904945" cy="5386950"/>
              </a:xfrm>
            </p:grpSpPr>
            <p:sp>
              <p:nvSpPr>
                <p:cNvPr id="33" name="TextBox 32">
                  <a:extLst>
                    <a:ext uri="{FF2B5EF4-FFF2-40B4-BE49-F238E27FC236}">
                      <a16:creationId xmlns:a16="http://schemas.microsoft.com/office/drawing/2014/main" id="{F2B1FBC1-D49C-4584-A73A-3C145F13A99C}"/>
                    </a:ext>
                  </a:extLst>
                </p:cNvPr>
                <p:cNvSpPr txBox="1"/>
                <p:nvPr/>
              </p:nvSpPr>
              <p:spPr>
                <a:xfrm>
                  <a:off x="2337044" y="4220922"/>
                  <a:ext cx="419382" cy="417807"/>
                </a:xfrm>
                <a:prstGeom prst="rect">
                  <a:avLst/>
                </a:prstGeom>
                <a:noFill/>
              </p:spPr>
              <p:txBody>
                <a:bodyPr wrap="square" rtlCol="1">
                  <a:spAutoFit/>
                </a:bodyPr>
                <a:lstStyle/>
                <a:p>
                  <a:endParaRPr lang="he-IL" sz="2115" dirty="0"/>
                </a:p>
              </p:txBody>
            </p:sp>
            <p:sp>
              <p:nvSpPr>
                <p:cNvPr id="34" name="TextBox 33">
                  <a:extLst>
                    <a:ext uri="{FF2B5EF4-FFF2-40B4-BE49-F238E27FC236}">
                      <a16:creationId xmlns:a16="http://schemas.microsoft.com/office/drawing/2014/main" id="{1492927A-CCDF-4C25-B9BF-3815CE7057F3}"/>
                    </a:ext>
                  </a:extLst>
                </p:cNvPr>
                <p:cNvSpPr txBox="1"/>
                <p:nvPr/>
              </p:nvSpPr>
              <p:spPr>
                <a:xfrm>
                  <a:off x="2805550" y="2138824"/>
                  <a:ext cx="756784" cy="270463"/>
                </a:xfrm>
                <a:prstGeom prst="rect">
                  <a:avLst/>
                </a:prstGeom>
                <a:noFill/>
                <a:ln>
                  <a:noFill/>
                </a:ln>
              </p:spPr>
              <p:txBody>
                <a:bodyPr wrap="square" lIns="103382" tIns="51691" rIns="103382" bIns="51691" rtlCol="1">
                  <a:spAutoFit/>
                </a:bodyPr>
                <a:lstStyle>
                  <a:defPPr>
                    <a:defRPr lang="en-US"/>
                  </a:defPPr>
                  <a:lvl1pPr algn="r" rtl="1">
                    <a:defRPr sz="1000" b="1"/>
                  </a:lvl1pPr>
                </a:lstStyle>
                <a:p>
                  <a:r>
                    <a:rPr lang="he-IL" sz="1079" dirty="0">
                      <a:highlight>
                        <a:srgbClr val="C0C0C0"/>
                      </a:highlight>
                    </a:rPr>
                    <a:t>קלי"ה</a:t>
                  </a:r>
                </a:p>
              </p:txBody>
            </p:sp>
            <p:sp>
              <p:nvSpPr>
                <p:cNvPr id="35" name="TextBox 34">
                  <a:extLst>
                    <a:ext uri="{FF2B5EF4-FFF2-40B4-BE49-F238E27FC236}">
                      <a16:creationId xmlns:a16="http://schemas.microsoft.com/office/drawing/2014/main" id="{57AB21F5-CDC8-48EA-899B-BF3B3F95B904}"/>
                    </a:ext>
                  </a:extLst>
                </p:cNvPr>
                <p:cNvSpPr txBox="1"/>
                <p:nvPr/>
              </p:nvSpPr>
              <p:spPr>
                <a:xfrm>
                  <a:off x="2458234" y="2944541"/>
                  <a:ext cx="756784" cy="270463"/>
                </a:xfrm>
                <a:prstGeom prst="rect">
                  <a:avLst/>
                </a:prstGeom>
                <a:noFill/>
                <a:ln>
                  <a:noFill/>
                </a:ln>
              </p:spPr>
              <p:txBody>
                <a:bodyPr wrap="square" lIns="103382" tIns="51691" rIns="103382" bIns="51691" rtlCol="1">
                  <a:spAutoFit/>
                </a:bodyPr>
                <a:lstStyle>
                  <a:defPPr>
                    <a:defRPr lang="en-US"/>
                  </a:defPPr>
                  <a:lvl1pPr algn="r" rtl="1">
                    <a:defRPr sz="1000" b="1"/>
                  </a:lvl1pPr>
                </a:lstStyle>
                <a:p>
                  <a:r>
                    <a:rPr lang="he-IL" sz="1079" dirty="0">
                      <a:highlight>
                        <a:srgbClr val="C0C0C0"/>
                      </a:highlight>
                    </a:rPr>
                    <a:t>אבנת</a:t>
                  </a:r>
                </a:p>
              </p:txBody>
            </p:sp>
            <p:sp>
              <p:nvSpPr>
                <p:cNvPr id="36" name="TextBox 35">
                  <a:extLst>
                    <a:ext uri="{FF2B5EF4-FFF2-40B4-BE49-F238E27FC236}">
                      <a16:creationId xmlns:a16="http://schemas.microsoft.com/office/drawing/2014/main" id="{F7DD5966-F29C-474A-A562-9D8FCD0DC562}"/>
                    </a:ext>
                  </a:extLst>
                </p:cNvPr>
                <p:cNvSpPr txBox="1"/>
                <p:nvPr/>
              </p:nvSpPr>
              <p:spPr>
                <a:xfrm>
                  <a:off x="1915375" y="4284992"/>
                  <a:ext cx="1085718" cy="270463"/>
                </a:xfrm>
                <a:prstGeom prst="rect">
                  <a:avLst/>
                </a:prstGeom>
                <a:noFill/>
                <a:ln>
                  <a:noFill/>
                </a:ln>
              </p:spPr>
              <p:txBody>
                <a:bodyPr wrap="square" lIns="103382" tIns="51691" rIns="103382" bIns="51691" rtlCol="1">
                  <a:spAutoFit/>
                </a:bodyPr>
                <a:lstStyle>
                  <a:defPPr>
                    <a:defRPr lang="en-US"/>
                  </a:defPPr>
                  <a:lvl1pPr algn="r" rtl="1">
                    <a:defRPr sz="1000" b="1"/>
                  </a:lvl1pPr>
                </a:lstStyle>
                <a:p>
                  <a:r>
                    <a:rPr lang="he-IL" sz="1079" dirty="0">
                      <a:highlight>
                        <a:srgbClr val="C0C0C0"/>
                      </a:highlight>
                    </a:rPr>
                    <a:t>מצפה שלם</a:t>
                  </a:r>
                </a:p>
              </p:txBody>
            </p:sp>
            <p:sp>
              <p:nvSpPr>
                <p:cNvPr id="37" name="TextBox 36">
                  <a:extLst>
                    <a:ext uri="{FF2B5EF4-FFF2-40B4-BE49-F238E27FC236}">
                      <a16:creationId xmlns:a16="http://schemas.microsoft.com/office/drawing/2014/main" id="{38A411D9-C205-438F-BAD3-A97E697657F4}"/>
                    </a:ext>
                  </a:extLst>
                </p:cNvPr>
                <p:cNvSpPr txBox="1"/>
                <p:nvPr/>
              </p:nvSpPr>
              <p:spPr>
                <a:xfrm>
                  <a:off x="2704386" y="1710749"/>
                  <a:ext cx="756784" cy="270463"/>
                </a:xfrm>
                <a:prstGeom prst="rect">
                  <a:avLst/>
                </a:prstGeom>
                <a:noFill/>
                <a:ln>
                  <a:noFill/>
                </a:ln>
              </p:spPr>
              <p:txBody>
                <a:bodyPr wrap="square" lIns="103382" tIns="51691" rIns="103382" bIns="51691" rtlCol="1">
                  <a:spAutoFit/>
                </a:bodyPr>
                <a:lstStyle>
                  <a:defPPr>
                    <a:defRPr lang="en-US"/>
                  </a:defPPr>
                  <a:lvl1pPr algn="r" rtl="1">
                    <a:defRPr sz="1000" b="1"/>
                  </a:lvl1pPr>
                </a:lstStyle>
                <a:p>
                  <a:r>
                    <a:rPr lang="he-IL" sz="1079" dirty="0">
                      <a:highlight>
                        <a:srgbClr val="C0C0C0"/>
                      </a:highlight>
                    </a:rPr>
                    <a:t>אלמוג</a:t>
                  </a:r>
                </a:p>
              </p:txBody>
            </p:sp>
            <p:sp>
              <p:nvSpPr>
                <p:cNvPr id="38" name="TextBox 37">
                  <a:extLst>
                    <a:ext uri="{FF2B5EF4-FFF2-40B4-BE49-F238E27FC236}">
                      <a16:creationId xmlns:a16="http://schemas.microsoft.com/office/drawing/2014/main" id="{100C8F98-6D93-4231-8CE2-942816F717B0}"/>
                    </a:ext>
                  </a:extLst>
                </p:cNvPr>
                <p:cNvSpPr txBox="1"/>
                <p:nvPr/>
              </p:nvSpPr>
              <p:spPr>
                <a:xfrm>
                  <a:off x="2897425" y="1471904"/>
                  <a:ext cx="1267394" cy="270463"/>
                </a:xfrm>
                <a:prstGeom prst="rect">
                  <a:avLst/>
                </a:prstGeom>
                <a:noFill/>
                <a:ln>
                  <a:noFill/>
                </a:ln>
              </p:spPr>
              <p:txBody>
                <a:bodyPr wrap="square" lIns="103382" tIns="51691" rIns="103382" bIns="51691" rtlCol="1">
                  <a:spAutoFit/>
                </a:bodyPr>
                <a:lstStyle>
                  <a:defPPr>
                    <a:defRPr lang="en-US"/>
                  </a:defPPr>
                  <a:lvl1pPr algn="r" rtl="1">
                    <a:defRPr sz="1000" b="1"/>
                  </a:lvl1pPr>
                </a:lstStyle>
                <a:p>
                  <a:r>
                    <a:rPr lang="he-IL" sz="1079" dirty="0">
                      <a:highlight>
                        <a:srgbClr val="C0C0C0"/>
                      </a:highlight>
                    </a:rPr>
                    <a:t>בית הערבה</a:t>
                  </a:r>
                </a:p>
              </p:txBody>
            </p:sp>
            <p:pic>
              <p:nvPicPr>
                <p:cNvPr id="39" name="Picture 38">
                  <a:extLst>
                    <a:ext uri="{FF2B5EF4-FFF2-40B4-BE49-F238E27FC236}">
                      <a16:creationId xmlns:a16="http://schemas.microsoft.com/office/drawing/2014/main" id="{DC626828-08BD-4B34-B527-6D375DDDB0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16365" r="1571" b="7004"/>
                <a:stretch/>
              </p:blipFill>
              <p:spPr>
                <a:xfrm>
                  <a:off x="474587" y="1370753"/>
                  <a:ext cx="3904945" cy="5359615"/>
                </a:xfrm>
                <a:prstGeom prst="rect">
                  <a:avLst/>
                </a:prstGeom>
              </p:spPr>
            </p:pic>
            <p:sp>
              <p:nvSpPr>
                <p:cNvPr id="40" name="Freeform: Shape 39">
                  <a:extLst>
                    <a:ext uri="{FF2B5EF4-FFF2-40B4-BE49-F238E27FC236}">
                      <a16:creationId xmlns:a16="http://schemas.microsoft.com/office/drawing/2014/main" id="{AF0A6391-D23A-4314-B6B3-6A3F4198C31C}"/>
                    </a:ext>
                  </a:extLst>
                </p:cNvPr>
                <p:cNvSpPr/>
                <p:nvPr/>
              </p:nvSpPr>
              <p:spPr>
                <a:xfrm>
                  <a:off x="2584584" y="2587289"/>
                  <a:ext cx="1034183" cy="4132797"/>
                </a:xfrm>
                <a:custGeom>
                  <a:avLst/>
                  <a:gdLst>
                    <a:gd name="connsiteX0" fmla="*/ 67587 w 958174"/>
                    <a:gd name="connsiteY0" fmla="*/ 3829050 h 3829050"/>
                    <a:gd name="connsiteX1" fmla="*/ 53299 w 958174"/>
                    <a:gd name="connsiteY1" fmla="*/ 3790950 h 3829050"/>
                    <a:gd name="connsiteX2" fmla="*/ 43774 w 958174"/>
                    <a:gd name="connsiteY2" fmla="*/ 3757613 h 3829050"/>
                    <a:gd name="connsiteX3" fmla="*/ 48537 w 958174"/>
                    <a:gd name="connsiteY3" fmla="*/ 3676650 h 3829050"/>
                    <a:gd name="connsiteX4" fmla="*/ 53299 w 958174"/>
                    <a:gd name="connsiteY4" fmla="*/ 3586163 h 3829050"/>
                    <a:gd name="connsiteX5" fmla="*/ 67587 w 958174"/>
                    <a:gd name="connsiteY5" fmla="*/ 3529013 h 3829050"/>
                    <a:gd name="connsiteX6" fmla="*/ 72349 w 958174"/>
                    <a:gd name="connsiteY6" fmla="*/ 3509963 h 3829050"/>
                    <a:gd name="connsiteX7" fmla="*/ 62824 w 958174"/>
                    <a:gd name="connsiteY7" fmla="*/ 3419475 h 3829050"/>
                    <a:gd name="connsiteX8" fmla="*/ 53299 w 958174"/>
                    <a:gd name="connsiteY8" fmla="*/ 3405188 h 3829050"/>
                    <a:gd name="connsiteX9" fmla="*/ 48537 w 958174"/>
                    <a:gd name="connsiteY9" fmla="*/ 3390900 h 3829050"/>
                    <a:gd name="connsiteX10" fmla="*/ 29487 w 958174"/>
                    <a:gd name="connsiteY10" fmla="*/ 3362325 h 3829050"/>
                    <a:gd name="connsiteX11" fmla="*/ 19962 w 958174"/>
                    <a:gd name="connsiteY11" fmla="*/ 3348038 h 3829050"/>
                    <a:gd name="connsiteX12" fmla="*/ 15199 w 958174"/>
                    <a:gd name="connsiteY12" fmla="*/ 3314700 h 3829050"/>
                    <a:gd name="connsiteX13" fmla="*/ 10437 w 958174"/>
                    <a:gd name="connsiteY13" fmla="*/ 3300413 h 3829050"/>
                    <a:gd name="connsiteX14" fmla="*/ 5674 w 958174"/>
                    <a:gd name="connsiteY14" fmla="*/ 3281363 h 3829050"/>
                    <a:gd name="connsiteX15" fmla="*/ 5674 w 958174"/>
                    <a:gd name="connsiteY15" fmla="*/ 3167063 h 3829050"/>
                    <a:gd name="connsiteX16" fmla="*/ 29487 w 958174"/>
                    <a:gd name="connsiteY16" fmla="*/ 3128963 h 3829050"/>
                    <a:gd name="connsiteX17" fmla="*/ 48537 w 958174"/>
                    <a:gd name="connsiteY17" fmla="*/ 3105150 h 3829050"/>
                    <a:gd name="connsiteX18" fmla="*/ 67587 w 958174"/>
                    <a:gd name="connsiteY18" fmla="*/ 3081338 h 3829050"/>
                    <a:gd name="connsiteX19" fmla="*/ 77112 w 958174"/>
                    <a:gd name="connsiteY19" fmla="*/ 3062288 h 3829050"/>
                    <a:gd name="connsiteX20" fmla="*/ 86637 w 958174"/>
                    <a:gd name="connsiteY20" fmla="*/ 3048000 h 3829050"/>
                    <a:gd name="connsiteX21" fmla="*/ 91399 w 958174"/>
                    <a:gd name="connsiteY21" fmla="*/ 3033713 h 3829050"/>
                    <a:gd name="connsiteX22" fmla="*/ 105687 w 958174"/>
                    <a:gd name="connsiteY22" fmla="*/ 3019425 h 3829050"/>
                    <a:gd name="connsiteX23" fmla="*/ 115212 w 958174"/>
                    <a:gd name="connsiteY23" fmla="*/ 3005138 h 3829050"/>
                    <a:gd name="connsiteX24" fmla="*/ 119974 w 958174"/>
                    <a:gd name="connsiteY24" fmla="*/ 2990850 h 3829050"/>
                    <a:gd name="connsiteX25" fmla="*/ 139024 w 958174"/>
                    <a:gd name="connsiteY25" fmla="*/ 2962275 h 3829050"/>
                    <a:gd name="connsiteX26" fmla="*/ 148549 w 958174"/>
                    <a:gd name="connsiteY26" fmla="*/ 2933700 h 3829050"/>
                    <a:gd name="connsiteX27" fmla="*/ 158074 w 958174"/>
                    <a:gd name="connsiteY27" fmla="*/ 2905125 h 3829050"/>
                    <a:gd name="connsiteX28" fmla="*/ 162837 w 958174"/>
                    <a:gd name="connsiteY28" fmla="*/ 2890838 h 3829050"/>
                    <a:gd name="connsiteX29" fmla="*/ 158074 w 958174"/>
                    <a:gd name="connsiteY29" fmla="*/ 2738438 h 3829050"/>
                    <a:gd name="connsiteX30" fmla="*/ 162837 w 958174"/>
                    <a:gd name="connsiteY30" fmla="*/ 2724150 h 3829050"/>
                    <a:gd name="connsiteX31" fmla="*/ 153312 w 958174"/>
                    <a:gd name="connsiteY31" fmla="*/ 2609850 h 3829050"/>
                    <a:gd name="connsiteX32" fmla="*/ 139024 w 958174"/>
                    <a:gd name="connsiteY32" fmla="*/ 2595563 h 3829050"/>
                    <a:gd name="connsiteX33" fmla="*/ 134262 w 958174"/>
                    <a:gd name="connsiteY33" fmla="*/ 2566988 h 3829050"/>
                    <a:gd name="connsiteX34" fmla="*/ 119974 w 958174"/>
                    <a:gd name="connsiteY34" fmla="*/ 2552700 h 3829050"/>
                    <a:gd name="connsiteX35" fmla="*/ 115212 w 958174"/>
                    <a:gd name="connsiteY35" fmla="*/ 2538413 h 3829050"/>
                    <a:gd name="connsiteX36" fmla="*/ 119974 w 958174"/>
                    <a:gd name="connsiteY36" fmla="*/ 2471738 h 3829050"/>
                    <a:gd name="connsiteX37" fmla="*/ 129499 w 958174"/>
                    <a:gd name="connsiteY37" fmla="*/ 2457450 h 3829050"/>
                    <a:gd name="connsiteX38" fmla="*/ 119974 w 958174"/>
                    <a:gd name="connsiteY38" fmla="*/ 2424113 h 3829050"/>
                    <a:gd name="connsiteX39" fmla="*/ 105687 w 958174"/>
                    <a:gd name="connsiteY39" fmla="*/ 2395538 h 3829050"/>
                    <a:gd name="connsiteX40" fmla="*/ 100924 w 958174"/>
                    <a:gd name="connsiteY40" fmla="*/ 2276475 h 3829050"/>
                    <a:gd name="connsiteX41" fmla="*/ 110449 w 958174"/>
                    <a:gd name="connsiteY41" fmla="*/ 2205038 h 3829050"/>
                    <a:gd name="connsiteX42" fmla="*/ 115212 w 958174"/>
                    <a:gd name="connsiteY42" fmla="*/ 2185988 h 3829050"/>
                    <a:gd name="connsiteX43" fmla="*/ 124737 w 958174"/>
                    <a:gd name="connsiteY43" fmla="*/ 2171700 h 3829050"/>
                    <a:gd name="connsiteX44" fmla="*/ 139024 w 958174"/>
                    <a:gd name="connsiteY44" fmla="*/ 2114550 h 3829050"/>
                    <a:gd name="connsiteX45" fmla="*/ 153312 w 958174"/>
                    <a:gd name="connsiteY45" fmla="*/ 2066925 h 3829050"/>
                    <a:gd name="connsiteX46" fmla="*/ 162837 w 958174"/>
                    <a:gd name="connsiteY46" fmla="*/ 2052638 h 3829050"/>
                    <a:gd name="connsiteX47" fmla="*/ 186649 w 958174"/>
                    <a:gd name="connsiteY47" fmla="*/ 2009775 h 3829050"/>
                    <a:gd name="connsiteX48" fmla="*/ 196174 w 958174"/>
                    <a:gd name="connsiteY48" fmla="*/ 1995488 h 3829050"/>
                    <a:gd name="connsiteX49" fmla="*/ 210462 w 958174"/>
                    <a:gd name="connsiteY49" fmla="*/ 1985963 h 3829050"/>
                    <a:gd name="connsiteX50" fmla="*/ 243799 w 958174"/>
                    <a:gd name="connsiteY50" fmla="*/ 1952625 h 3829050"/>
                    <a:gd name="connsiteX51" fmla="*/ 258087 w 958174"/>
                    <a:gd name="connsiteY51" fmla="*/ 1933575 h 3829050"/>
                    <a:gd name="connsiteX52" fmla="*/ 277137 w 958174"/>
                    <a:gd name="connsiteY52" fmla="*/ 1905000 h 3829050"/>
                    <a:gd name="connsiteX53" fmla="*/ 277137 w 958174"/>
                    <a:gd name="connsiteY53" fmla="*/ 1876425 h 3829050"/>
                    <a:gd name="connsiteX54" fmla="*/ 248562 w 958174"/>
                    <a:gd name="connsiteY54" fmla="*/ 1866900 h 3829050"/>
                    <a:gd name="connsiteX55" fmla="*/ 229512 w 958174"/>
                    <a:gd name="connsiteY55" fmla="*/ 1838325 h 3829050"/>
                    <a:gd name="connsiteX56" fmla="*/ 215224 w 958174"/>
                    <a:gd name="connsiteY56" fmla="*/ 1809750 h 3829050"/>
                    <a:gd name="connsiteX57" fmla="*/ 200937 w 958174"/>
                    <a:gd name="connsiteY57" fmla="*/ 1752600 h 3829050"/>
                    <a:gd name="connsiteX58" fmla="*/ 196174 w 958174"/>
                    <a:gd name="connsiteY58" fmla="*/ 1676400 h 3829050"/>
                    <a:gd name="connsiteX59" fmla="*/ 191412 w 958174"/>
                    <a:gd name="connsiteY59" fmla="*/ 1657350 h 3829050"/>
                    <a:gd name="connsiteX60" fmla="*/ 200937 w 958174"/>
                    <a:gd name="connsiteY60" fmla="*/ 1595438 h 3829050"/>
                    <a:gd name="connsiteX61" fmla="*/ 210462 w 958174"/>
                    <a:gd name="connsiteY61" fmla="*/ 1581150 h 3829050"/>
                    <a:gd name="connsiteX62" fmla="*/ 229512 w 958174"/>
                    <a:gd name="connsiteY62" fmla="*/ 1557338 h 3829050"/>
                    <a:gd name="connsiteX63" fmla="*/ 234274 w 958174"/>
                    <a:gd name="connsiteY63" fmla="*/ 1543050 h 3829050"/>
                    <a:gd name="connsiteX64" fmla="*/ 239037 w 958174"/>
                    <a:gd name="connsiteY64" fmla="*/ 1443038 h 3829050"/>
                    <a:gd name="connsiteX65" fmla="*/ 248562 w 958174"/>
                    <a:gd name="connsiteY65" fmla="*/ 1414463 h 3829050"/>
                    <a:gd name="connsiteX66" fmla="*/ 253324 w 958174"/>
                    <a:gd name="connsiteY66" fmla="*/ 1400175 h 3829050"/>
                    <a:gd name="connsiteX67" fmla="*/ 262849 w 958174"/>
                    <a:gd name="connsiteY67" fmla="*/ 1385888 h 3829050"/>
                    <a:gd name="connsiteX68" fmla="*/ 286662 w 958174"/>
                    <a:gd name="connsiteY68" fmla="*/ 1343025 h 3829050"/>
                    <a:gd name="connsiteX69" fmla="*/ 296187 w 958174"/>
                    <a:gd name="connsiteY69" fmla="*/ 1314450 h 3829050"/>
                    <a:gd name="connsiteX70" fmla="*/ 310474 w 958174"/>
                    <a:gd name="connsiteY70" fmla="*/ 1281113 h 3829050"/>
                    <a:gd name="connsiteX71" fmla="*/ 315237 w 958174"/>
                    <a:gd name="connsiteY71" fmla="*/ 1223963 h 3829050"/>
                    <a:gd name="connsiteX72" fmla="*/ 319999 w 958174"/>
                    <a:gd name="connsiteY72" fmla="*/ 1209675 h 3829050"/>
                    <a:gd name="connsiteX73" fmla="*/ 348574 w 958174"/>
                    <a:gd name="connsiteY73" fmla="*/ 1195388 h 3829050"/>
                    <a:gd name="connsiteX74" fmla="*/ 367624 w 958174"/>
                    <a:gd name="connsiteY74" fmla="*/ 1190625 h 3829050"/>
                    <a:gd name="connsiteX75" fmla="*/ 381912 w 958174"/>
                    <a:gd name="connsiteY75" fmla="*/ 1171575 h 3829050"/>
                    <a:gd name="connsiteX76" fmla="*/ 400962 w 958174"/>
                    <a:gd name="connsiteY76" fmla="*/ 1123950 h 3829050"/>
                    <a:gd name="connsiteX77" fmla="*/ 410487 w 958174"/>
                    <a:gd name="connsiteY77" fmla="*/ 1095375 h 3829050"/>
                    <a:gd name="connsiteX78" fmla="*/ 415249 w 958174"/>
                    <a:gd name="connsiteY78" fmla="*/ 1081088 h 3829050"/>
                    <a:gd name="connsiteX79" fmla="*/ 420012 w 958174"/>
                    <a:gd name="connsiteY79" fmla="*/ 1042988 h 3829050"/>
                    <a:gd name="connsiteX80" fmla="*/ 424774 w 958174"/>
                    <a:gd name="connsiteY80" fmla="*/ 1028700 h 3829050"/>
                    <a:gd name="connsiteX81" fmla="*/ 443824 w 958174"/>
                    <a:gd name="connsiteY81" fmla="*/ 1023938 h 3829050"/>
                    <a:gd name="connsiteX82" fmla="*/ 472399 w 958174"/>
                    <a:gd name="connsiteY82" fmla="*/ 1014413 h 3829050"/>
                    <a:gd name="connsiteX83" fmla="*/ 491449 w 958174"/>
                    <a:gd name="connsiteY83" fmla="*/ 942975 h 3829050"/>
                    <a:gd name="connsiteX84" fmla="*/ 505737 w 958174"/>
                    <a:gd name="connsiteY84" fmla="*/ 900113 h 3829050"/>
                    <a:gd name="connsiteX85" fmla="*/ 510499 w 958174"/>
                    <a:gd name="connsiteY85" fmla="*/ 885825 h 3829050"/>
                    <a:gd name="connsiteX86" fmla="*/ 520024 w 958174"/>
                    <a:gd name="connsiteY86" fmla="*/ 871538 h 3829050"/>
                    <a:gd name="connsiteX87" fmla="*/ 529549 w 958174"/>
                    <a:gd name="connsiteY87" fmla="*/ 833438 h 3829050"/>
                    <a:gd name="connsiteX88" fmla="*/ 534312 w 958174"/>
                    <a:gd name="connsiteY88" fmla="*/ 776288 h 3829050"/>
                    <a:gd name="connsiteX89" fmla="*/ 539074 w 958174"/>
                    <a:gd name="connsiteY89" fmla="*/ 757238 h 3829050"/>
                    <a:gd name="connsiteX90" fmla="*/ 534312 w 958174"/>
                    <a:gd name="connsiteY90" fmla="*/ 733425 h 3829050"/>
                    <a:gd name="connsiteX91" fmla="*/ 539074 w 958174"/>
                    <a:gd name="connsiteY91" fmla="*/ 581025 h 3829050"/>
                    <a:gd name="connsiteX92" fmla="*/ 548599 w 958174"/>
                    <a:gd name="connsiteY92" fmla="*/ 552450 h 3829050"/>
                    <a:gd name="connsiteX93" fmla="*/ 553362 w 958174"/>
                    <a:gd name="connsiteY93" fmla="*/ 538163 h 3829050"/>
                    <a:gd name="connsiteX94" fmla="*/ 558124 w 958174"/>
                    <a:gd name="connsiteY94" fmla="*/ 523875 h 3829050"/>
                    <a:gd name="connsiteX95" fmla="*/ 572412 w 958174"/>
                    <a:gd name="connsiteY95" fmla="*/ 495300 h 3829050"/>
                    <a:gd name="connsiteX96" fmla="*/ 586699 w 958174"/>
                    <a:gd name="connsiteY96" fmla="*/ 476250 h 3829050"/>
                    <a:gd name="connsiteX97" fmla="*/ 605749 w 958174"/>
                    <a:gd name="connsiteY97" fmla="*/ 433388 h 3829050"/>
                    <a:gd name="connsiteX98" fmla="*/ 620037 w 958174"/>
                    <a:gd name="connsiteY98" fmla="*/ 404813 h 3829050"/>
                    <a:gd name="connsiteX99" fmla="*/ 648612 w 958174"/>
                    <a:gd name="connsiteY99" fmla="*/ 385763 h 3829050"/>
                    <a:gd name="connsiteX100" fmla="*/ 662899 w 958174"/>
                    <a:gd name="connsiteY100" fmla="*/ 376238 h 3829050"/>
                    <a:gd name="connsiteX101" fmla="*/ 691474 w 958174"/>
                    <a:gd name="connsiteY101" fmla="*/ 352425 h 3829050"/>
                    <a:gd name="connsiteX102" fmla="*/ 720049 w 958174"/>
                    <a:gd name="connsiteY102" fmla="*/ 342900 h 3829050"/>
                    <a:gd name="connsiteX103" fmla="*/ 748624 w 958174"/>
                    <a:gd name="connsiteY103" fmla="*/ 328613 h 3829050"/>
                    <a:gd name="connsiteX104" fmla="*/ 758149 w 958174"/>
                    <a:gd name="connsiteY104" fmla="*/ 314325 h 3829050"/>
                    <a:gd name="connsiteX105" fmla="*/ 781962 w 958174"/>
                    <a:gd name="connsiteY105" fmla="*/ 304800 h 3829050"/>
                    <a:gd name="connsiteX106" fmla="*/ 796249 w 958174"/>
                    <a:gd name="connsiteY106" fmla="*/ 295275 h 3829050"/>
                    <a:gd name="connsiteX107" fmla="*/ 815299 w 958174"/>
                    <a:gd name="connsiteY107" fmla="*/ 280988 h 3829050"/>
                    <a:gd name="connsiteX108" fmla="*/ 843874 w 958174"/>
                    <a:gd name="connsiteY108" fmla="*/ 252413 h 3829050"/>
                    <a:gd name="connsiteX109" fmla="*/ 862924 w 958174"/>
                    <a:gd name="connsiteY109" fmla="*/ 247650 h 3829050"/>
                    <a:gd name="connsiteX110" fmla="*/ 867687 w 958174"/>
                    <a:gd name="connsiteY110" fmla="*/ 233363 h 3829050"/>
                    <a:gd name="connsiteX111" fmla="*/ 886737 w 958174"/>
                    <a:gd name="connsiteY111" fmla="*/ 204788 h 3829050"/>
                    <a:gd name="connsiteX112" fmla="*/ 896262 w 958174"/>
                    <a:gd name="connsiteY112" fmla="*/ 176213 h 3829050"/>
                    <a:gd name="connsiteX113" fmla="*/ 901024 w 958174"/>
                    <a:gd name="connsiteY113" fmla="*/ 161925 h 3829050"/>
                    <a:gd name="connsiteX114" fmla="*/ 910549 w 958174"/>
                    <a:gd name="connsiteY114" fmla="*/ 142875 h 3829050"/>
                    <a:gd name="connsiteX115" fmla="*/ 924837 w 958174"/>
                    <a:gd name="connsiteY115" fmla="*/ 114300 h 3829050"/>
                    <a:gd name="connsiteX116" fmla="*/ 929599 w 958174"/>
                    <a:gd name="connsiteY116" fmla="*/ 90488 h 3829050"/>
                    <a:gd name="connsiteX117" fmla="*/ 958174 w 958174"/>
                    <a:gd name="connsiteY117" fmla="*/ 80963 h 3829050"/>
                    <a:gd name="connsiteX118" fmla="*/ 943887 w 958174"/>
                    <a:gd name="connsiteY118" fmla="*/ 9525 h 3829050"/>
                    <a:gd name="connsiteX119" fmla="*/ 934362 w 958174"/>
                    <a:gd name="connsiteY119" fmla="*/ 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958174" h="3829050">
                      <a:moveTo>
                        <a:pt x="67587" y="3829050"/>
                      </a:moveTo>
                      <a:cubicBezTo>
                        <a:pt x="62557" y="3816476"/>
                        <a:pt x="57031" y="3804011"/>
                        <a:pt x="53299" y="3790950"/>
                      </a:cubicBezTo>
                      <a:cubicBezTo>
                        <a:pt x="41341" y="3749098"/>
                        <a:pt x="55192" y="3791862"/>
                        <a:pt x="43774" y="3757613"/>
                      </a:cubicBezTo>
                      <a:cubicBezTo>
                        <a:pt x="45362" y="3730625"/>
                        <a:pt x="47037" y="3703643"/>
                        <a:pt x="48537" y="3676650"/>
                      </a:cubicBezTo>
                      <a:cubicBezTo>
                        <a:pt x="50212" y="3646492"/>
                        <a:pt x="50890" y="3616271"/>
                        <a:pt x="53299" y="3586163"/>
                      </a:cubicBezTo>
                      <a:cubicBezTo>
                        <a:pt x="56231" y="3549509"/>
                        <a:pt x="58628" y="3564852"/>
                        <a:pt x="67587" y="3529013"/>
                      </a:cubicBezTo>
                      <a:lnTo>
                        <a:pt x="72349" y="3509963"/>
                      </a:lnTo>
                      <a:cubicBezTo>
                        <a:pt x="69174" y="3479800"/>
                        <a:pt x="68249" y="3449315"/>
                        <a:pt x="62824" y="3419475"/>
                      </a:cubicBezTo>
                      <a:cubicBezTo>
                        <a:pt x="61800" y="3413844"/>
                        <a:pt x="55859" y="3410307"/>
                        <a:pt x="53299" y="3405188"/>
                      </a:cubicBezTo>
                      <a:cubicBezTo>
                        <a:pt x="51054" y="3400698"/>
                        <a:pt x="50975" y="3395288"/>
                        <a:pt x="48537" y="3390900"/>
                      </a:cubicBezTo>
                      <a:cubicBezTo>
                        <a:pt x="42978" y="3380893"/>
                        <a:pt x="35837" y="3371850"/>
                        <a:pt x="29487" y="3362325"/>
                      </a:cubicBezTo>
                      <a:lnTo>
                        <a:pt x="19962" y="3348038"/>
                      </a:lnTo>
                      <a:cubicBezTo>
                        <a:pt x="18374" y="3336925"/>
                        <a:pt x="17401" y="3325708"/>
                        <a:pt x="15199" y="3314700"/>
                      </a:cubicBezTo>
                      <a:cubicBezTo>
                        <a:pt x="14215" y="3309778"/>
                        <a:pt x="11816" y="3305240"/>
                        <a:pt x="10437" y="3300413"/>
                      </a:cubicBezTo>
                      <a:cubicBezTo>
                        <a:pt x="8639" y="3294119"/>
                        <a:pt x="7262" y="3287713"/>
                        <a:pt x="5674" y="3281363"/>
                      </a:cubicBezTo>
                      <a:cubicBezTo>
                        <a:pt x="-664" y="3230657"/>
                        <a:pt x="-3029" y="3230890"/>
                        <a:pt x="5674" y="3167063"/>
                      </a:cubicBezTo>
                      <a:cubicBezTo>
                        <a:pt x="9641" y="3137970"/>
                        <a:pt x="11045" y="3141257"/>
                        <a:pt x="29487" y="3128963"/>
                      </a:cubicBezTo>
                      <a:cubicBezTo>
                        <a:pt x="41456" y="3093052"/>
                        <a:pt x="23918" y="3135923"/>
                        <a:pt x="48537" y="3105150"/>
                      </a:cubicBezTo>
                      <a:cubicBezTo>
                        <a:pt x="74828" y="3072287"/>
                        <a:pt x="26638" y="3108636"/>
                        <a:pt x="67587" y="3081338"/>
                      </a:cubicBezTo>
                      <a:cubicBezTo>
                        <a:pt x="70762" y="3074988"/>
                        <a:pt x="73590" y="3068452"/>
                        <a:pt x="77112" y="3062288"/>
                      </a:cubicBezTo>
                      <a:cubicBezTo>
                        <a:pt x="79952" y="3057318"/>
                        <a:pt x="84077" y="3053120"/>
                        <a:pt x="86637" y="3048000"/>
                      </a:cubicBezTo>
                      <a:cubicBezTo>
                        <a:pt x="88882" y="3043510"/>
                        <a:pt x="88614" y="3037890"/>
                        <a:pt x="91399" y="3033713"/>
                      </a:cubicBezTo>
                      <a:cubicBezTo>
                        <a:pt x="95135" y="3028109"/>
                        <a:pt x="101375" y="3024599"/>
                        <a:pt x="105687" y="3019425"/>
                      </a:cubicBezTo>
                      <a:cubicBezTo>
                        <a:pt x="109351" y="3015028"/>
                        <a:pt x="112037" y="3009900"/>
                        <a:pt x="115212" y="3005138"/>
                      </a:cubicBezTo>
                      <a:cubicBezTo>
                        <a:pt x="116799" y="3000375"/>
                        <a:pt x="117536" y="2995238"/>
                        <a:pt x="119974" y="2990850"/>
                      </a:cubicBezTo>
                      <a:cubicBezTo>
                        <a:pt x="125533" y="2980843"/>
                        <a:pt x="135404" y="2973135"/>
                        <a:pt x="139024" y="2962275"/>
                      </a:cubicBezTo>
                      <a:lnTo>
                        <a:pt x="148549" y="2933700"/>
                      </a:lnTo>
                      <a:lnTo>
                        <a:pt x="158074" y="2905125"/>
                      </a:lnTo>
                      <a:lnTo>
                        <a:pt x="162837" y="2890838"/>
                      </a:lnTo>
                      <a:cubicBezTo>
                        <a:pt x="161249" y="2840038"/>
                        <a:pt x="158074" y="2789263"/>
                        <a:pt x="158074" y="2738438"/>
                      </a:cubicBezTo>
                      <a:cubicBezTo>
                        <a:pt x="158074" y="2733418"/>
                        <a:pt x="163023" y="2729167"/>
                        <a:pt x="162837" y="2724150"/>
                      </a:cubicBezTo>
                      <a:cubicBezTo>
                        <a:pt x="161422" y="2685944"/>
                        <a:pt x="160274" y="2647443"/>
                        <a:pt x="153312" y="2609850"/>
                      </a:cubicBezTo>
                      <a:cubicBezTo>
                        <a:pt x="152086" y="2603227"/>
                        <a:pt x="143787" y="2600325"/>
                        <a:pt x="139024" y="2595563"/>
                      </a:cubicBezTo>
                      <a:cubicBezTo>
                        <a:pt x="137437" y="2586038"/>
                        <a:pt x="138184" y="2575812"/>
                        <a:pt x="134262" y="2566988"/>
                      </a:cubicBezTo>
                      <a:cubicBezTo>
                        <a:pt x="131527" y="2560833"/>
                        <a:pt x="123710" y="2558304"/>
                        <a:pt x="119974" y="2552700"/>
                      </a:cubicBezTo>
                      <a:cubicBezTo>
                        <a:pt x="117189" y="2548523"/>
                        <a:pt x="116799" y="2543175"/>
                        <a:pt x="115212" y="2538413"/>
                      </a:cubicBezTo>
                      <a:cubicBezTo>
                        <a:pt x="116799" y="2516188"/>
                        <a:pt x="116102" y="2493681"/>
                        <a:pt x="119974" y="2471738"/>
                      </a:cubicBezTo>
                      <a:cubicBezTo>
                        <a:pt x="120969" y="2466101"/>
                        <a:pt x="129499" y="2463174"/>
                        <a:pt x="129499" y="2457450"/>
                      </a:cubicBezTo>
                      <a:cubicBezTo>
                        <a:pt x="129499" y="2445893"/>
                        <a:pt x="123295" y="2435183"/>
                        <a:pt x="119974" y="2424113"/>
                      </a:cubicBezTo>
                      <a:cubicBezTo>
                        <a:pt x="114596" y="2406185"/>
                        <a:pt x="116636" y="2411961"/>
                        <a:pt x="105687" y="2395538"/>
                      </a:cubicBezTo>
                      <a:cubicBezTo>
                        <a:pt x="104099" y="2355850"/>
                        <a:pt x="100924" y="2316194"/>
                        <a:pt x="100924" y="2276475"/>
                      </a:cubicBezTo>
                      <a:cubicBezTo>
                        <a:pt x="100924" y="2211887"/>
                        <a:pt x="101003" y="2238100"/>
                        <a:pt x="110449" y="2205038"/>
                      </a:cubicBezTo>
                      <a:cubicBezTo>
                        <a:pt x="112247" y="2198744"/>
                        <a:pt x="112634" y="2192004"/>
                        <a:pt x="115212" y="2185988"/>
                      </a:cubicBezTo>
                      <a:cubicBezTo>
                        <a:pt x="117467" y="2180727"/>
                        <a:pt x="121562" y="2176463"/>
                        <a:pt x="124737" y="2171700"/>
                      </a:cubicBezTo>
                      <a:cubicBezTo>
                        <a:pt x="137193" y="2096959"/>
                        <a:pt x="120162" y="2189990"/>
                        <a:pt x="139024" y="2114550"/>
                      </a:cubicBezTo>
                      <a:cubicBezTo>
                        <a:pt x="141686" y="2103903"/>
                        <a:pt x="148675" y="2073880"/>
                        <a:pt x="153312" y="2066925"/>
                      </a:cubicBezTo>
                      <a:lnTo>
                        <a:pt x="162837" y="2052638"/>
                      </a:lnTo>
                      <a:cubicBezTo>
                        <a:pt x="171218" y="2027490"/>
                        <a:pt x="164815" y="2042526"/>
                        <a:pt x="186649" y="2009775"/>
                      </a:cubicBezTo>
                      <a:cubicBezTo>
                        <a:pt x="189824" y="2005013"/>
                        <a:pt x="191412" y="1998663"/>
                        <a:pt x="196174" y="1995488"/>
                      </a:cubicBezTo>
                      <a:lnTo>
                        <a:pt x="210462" y="1985963"/>
                      </a:lnTo>
                      <a:cubicBezTo>
                        <a:pt x="232297" y="1953211"/>
                        <a:pt x="218652" y="1961009"/>
                        <a:pt x="243799" y="1952625"/>
                      </a:cubicBezTo>
                      <a:cubicBezTo>
                        <a:pt x="248562" y="1946275"/>
                        <a:pt x="253535" y="1940078"/>
                        <a:pt x="258087" y="1933575"/>
                      </a:cubicBezTo>
                      <a:cubicBezTo>
                        <a:pt x="264652" y="1924197"/>
                        <a:pt x="277137" y="1905000"/>
                        <a:pt x="277137" y="1905000"/>
                      </a:cubicBezTo>
                      <a:cubicBezTo>
                        <a:pt x="279579" y="1897673"/>
                        <a:pt x="287394" y="1883752"/>
                        <a:pt x="277137" y="1876425"/>
                      </a:cubicBezTo>
                      <a:cubicBezTo>
                        <a:pt x="268967" y="1870589"/>
                        <a:pt x="248562" y="1866900"/>
                        <a:pt x="248562" y="1866900"/>
                      </a:cubicBezTo>
                      <a:cubicBezTo>
                        <a:pt x="242212" y="1857375"/>
                        <a:pt x="233133" y="1849185"/>
                        <a:pt x="229512" y="1838325"/>
                      </a:cubicBezTo>
                      <a:cubicBezTo>
                        <a:pt x="222939" y="1818608"/>
                        <a:pt x="227534" y="1828215"/>
                        <a:pt x="215224" y="1809750"/>
                      </a:cubicBezTo>
                      <a:cubicBezTo>
                        <a:pt x="202645" y="1772014"/>
                        <a:pt x="207349" y="1791079"/>
                        <a:pt x="200937" y="1752600"/>
                      </a:cubicBezTo>
                      <a:cubicBezTo>
                        <a:pt x="199349" y="1727200"/>
                        <a:pt x="198706" y="1701723"/>
                        <a:pt x="196174" y="1676400"/>
                      </a:cubicBezTo>
                      <a:cubicBezTo>
                        <a:pt x="195523" y="1669887"/>
                        <a:pt x="191412" y="1663895"/>
                        <a:pt x="191412" y="1657350"/>
                      </a:cubicBezTo>
                      <a:cubicBezTo>
                        <a:pt x="191412" y="1646415"/>
                        <a:pt x="192784" y="1611744"/>
                        <a:pt x="200937" y="1595438"/>
                      </a:cubicBezTo>
                      <a:cubicBezTo>
                        <a:pt x="203497" y="1590318"/>
                        <a:pt x="207287" y="1585913"/>
                        <a:pt x="210462" y="1581150"/>
                      </a:cubicBezTo>
                      <a:cubicBezTo>
                        <a:pt x="222432" y="1545238"/>
                        <a:pt x="204892" y="1588113"/>
                        <a:pt x="229512" y="1557338"/>
                      </a:cubicBezTo>
                      <a:cubicBezTo>
                        <a:pt x="232648" y="1553418"/>
                        <a:pt x="232687" y="1547813"/>
                        <a:pt x="234274" y="1543050"/>
                      </a:cubicBezTo>
                      <a:cubicBezTo>
                        <a:pt x="235862" y="1509713"/>
                        <a:pt x="235351" y="1476209"/>
                        <a:pt x="239037" y="1443038"/>
                      </a:cubicBezTo>
                      <a:cubicBezTo>
                        <a:pt x="240146" y="1433059"/>
                        <a:pt x="245387" y="1423988"/>
                        <a:pt x="248562" y="1414463"/>
                      </a:cubicBezTo>
                      <a:cubicBezTo>
                        <a:pt x="250149" y="1409700"/>
                        <a:pt x="250539" y="1404352"/>
                        <a:pt x="253324" y="1400175"/>
                      </a:cubicBezTo>
                      <a:cubicBezTo>
                        <a:pt x="256499" y="1395413"/>
                        <a:pt x="260524" y="1391118"/>
                        <a:pt x="262849" y="1385888"/>
                      </a:cubicBezTo>
                      <a:cubicBezTo>
                        <a:pt x="281497" y="1343930"/>
                        <a:pt x="260583" y="1369104"/>
                        <a:pt x="286662" y="1343025"/>
                      </a:cubicBezTo>
                      <a:cubicBezTo>
                        <a:pt x="289837" y="1333500"/>
                        <a:pt x="291697" y="1323430"/>
                        <a:pt x="296187" y="1314450"/>
                      </a:cubicBezTo>
                      <a:cubicBezTo>
                        <a:pt x="307957" y="1290910"/>
                        <a:pt x="303467" y="1302135"/>
                        <a:pt x="310474" y="1281113"/>
                      </a:cubicBezTo>
                      <a:cubicBezTo>
                        <a:pt x="312062" y="1262063"/>
                        <a:pt x="312711" y="1242911"/>
                        <a:pt x="315237" y="1223963"/>
                      </a:cubicBezTo>
                      <a:cubicBezTo>
                        <a:pt x="315900" y="1218987"/>
                        <a:pt x="316863" y="1213595"/>
                        <a:pt x="319999" y="1209675"/>
                      </a:cubicBezTo>
                      <a:cubicBezTo>
                        <a:pt x="326183" y="1201944"/>
                        <a:pt x="339627" y="1197944"/>
                        <a:pt x="348574" y="1195388"/>
                      </a:cubicBezTo>
                      <a:cubicBezTo>
                        <a:pt x="354868" y="1193590"/>
                        <a:pt x="361274" y="1192213"/>
                        <a:pt x="367624" y="1190625"/>
                      </a:cubicBezTo>
                      <a:cubicBezTo>
                        <a:pt x="372387" y="1184275"/>
                        <a:pt x="377705" y="1178306"/>
                        <a:pt x="381912" y="1171575"/>
                      </a:cubicBezTo>
                      <a:cubicBezTo>
                        <a:pt x="391922" y="1155559"/>
                        <a:pt x="394856" y="1142270"/>
                        <a:pt x="400962" y="1123950"/>
                      </a:cubicBezTo>
                      <a:lnTo>
                        <a:pt x="410487" y="1095375"/>
                      </a:lnTo>
                      <a:lnTo>
                        <a:pt x="415249" y="1081088"/>
                      </a:lnTo>
                      <a:cubicBezTo>
                        <a:pt x="416837" y="1068388"/>
                        <a:pt x="417722" y="1055580"/>
                        <a:pt x="420012" y="1042988"/>
                      </a:cubicBezTo>
                      <a:cubicBezTo>
                        <a:pt x="420910" y="1038049"/>
                        <a:pt x="420854" y="1031836"/>
                        <a:pt x="424774" y="1028700"/>
                      </a:cubicBezTo>
                      <a:cubicBezTo>
                        <a:pt x="429885" y="1024611"/>
                        <a:pt x="437555" y="1025819"/>
                        <a:pt x="443824" y="1023938"/>
                      </a:cubicBezTo>
                      <a:cubicBezTo>
                        <a:pt x="453441" y="1021053"/>
                        <a:pt x="472399" y="1014413"/>
                        <a:pt x="472399" y="1014413"/>
                      </a:cubicBezTo>
                      <a:cubicBezTo>
                        <a:pt x="505602" y="992279"/>
                        <a:pt x="480128" y="1014675"/>
                        <a:pt x="491449" y="942975"/>
                      </a:cubicBezTo>
                      <a:cubicBezTo>
                        <a:pt x="491451" y="942962"/>
                        <a:pt x="503354" y="907263"/>
                        <a:pt x="505737" y="900113"/>
                      </a:cubicBezTo>
                      <a:cubicBezTo>
                        <a:pt x="507325" y="895350"/>
                        <a:pt x="507714" y="890002"/>
                        <a:pt x="510499" y="885825"/>
                      </a:cubicBezTo>
                      <a:cubicBezTo>
                        <a:pt x="513674" y="881063"/>
                        <a:pt x="517464" y="876657"/>
                        <a:pt x="520024" y="871538"/>
                      </a:cubicBezTo>
                      <a:cubicBezTo>
                        <a:pt x="524907" y="861773"/>
                        <a:pt x="527737" y="842499"/>
                        <a:pt x="529549" y="833438"/>
                      </a:cubicBezTo>
                      <a:cubicBezTo>
                        <a:pt x="531137" y="814388"/>
                        <a:pt x="531941" y="795256"/>
                        <a:pt x="534312" y="776288"/>
                      </a:cubicBezTo>
                      <a:cubicBezTo>
                        <a:pt x="535124" y="769793"/>
                        <a:pt x="539074" y="763783"/>
                        <a:pt x="539074" y="757238"/>
                      </a:cubicBezTo>
                      <a:cubicBezTo>
                        <a:pt x="539074" y="749143"/>
                        <a:pt x="535899" y="741363"/>
                        <a:pt x="534312" y="733425"/>
                      </a:cubicBezTo>
                      <a:cubicBezTo>
                        <a:pt x="535899" y="682625"/>
                        <a:pt x="535074" y="631692"/>
                        <a:pt x="539074" y="581025"/>
                      </a:cubicBezTo>
                      <a:cubicBezTo>
                        <a:pt x="539864" y="571016"/>
                        <a:pt x="545424" y="561975"/>
                        <a:pt x="548599" y="552450"/>
                      </a:cubicBezTo>
                      <a:lnTo>
                        <a:pt x="553362" y="538163"/>
                      </a:lnTo>
                      <a:cubicBezTo>
                        <a:pt x="554950" y="533400"/>
                        <a:pt x="555879" y="528365"/>
                        <a:pt x="558124" y="523875"/>
                      </a:cubicBezTo>
                      <a:cubicBezTo>
                        <a:pt x="562887" y="514350"/>
                        <a:pt x="566933" y="504432"/>
                        <a:pt x="572412" y="495300"/>
                      </a:cubicBezTo>
                      <a:cubicBezTo>
                        <a:pt x="576496" y="488494"/>
                        <a:pt x="582492" y="482981"/>
                        <a:pt x="586699" y="476250"/>
                      </a:cubicBezTo>
                      <a:cubicBezTo>
                        <a:pt x="593463" y="465427"/>
                        <a:pt x="601515" y="444679"/>
                        <a:pt x="605749" y="433388"/>
                      </a:cubicBezTo>
                      <a:cubicBezTo>
                        <a:pt x="609778" y="422644"/>
                        <a:pt x="610627" y="413046"/>
                        <a:pt x="620037" y="404813"/>
                      </a:cubicBezTo>
                      <a:cubicBezTo>
                        <a:pt x="628652" y="397275"/>
                        <a:pt x="639087" y="392113"/>
                        <a:pt x="648612" y="385763"/>
                      </a:cubicBezTo>
                      <a:cubicBezTo>
                        <a:pt x="653374" y="382588"/>
                        <a:pt x="658852" y="380285"/>
                        <a:pt x="662899" y="376238"/>
                      </a:cubicBezTo>
                      <a:cubicBezTo>
                        <a:pt x="671870" y="367267"/>
                        <a:pt x="679540" y="357729"/>
                        <a:pt x="691474" y="352425"/>
                      </a:cubicBezTo>
                      <a:cubicBezTo>
                        <a:pt x="700649" y="348347"/>
                        <a:pt x="711695" y="348469"/>
                        <a:pt x="720049" y="342900"/>
                      </a:cubicBezTo>
                      <a:cubicBezTo>
                        <a:pt x="738514" y="330591"/>
                        <a:pt x="728907" y="335185"/>
                        <a:pt x="748624" y="328613"/>
                      </a:cubicBezTo>
                      <a:cubicBezTo>
                        <a:pt x="751799" y="323850"/>
                        <a:pt x="753491" y="317652"/>
                        <a:pt x="758149" y="314325"/>
                      </a:cubicBezTo>
                      <a:cubicBezTo>
                        <a:pt x="765106" y="309356"/>
                        <a:pt x="774315" y="308623"/>
                        <a:pt x="781962" y="304800"/>
                      </a:cubicBezTo>
                      <a:cubicBezTo>
                        <a:pt x="787081" y="302240"/>
                        <a:pt x="791591" y="298602"/>
                        <a:pt x="796249" y="295275"/>
                      </a:cubicBezTo>
                      <a:cubicBezTo>
                        <a:pt x="802708" y="290661"/>
                        <a:pt x="809399" y="286298"/>
                        <a:pt x="815299" y="280988"/>
                      </a:cubicBezTo>
                      <a:cubicBezTo>
                        <a:pt x="825312" y="271977"/>
                        <a:pt x="830806" y="255680"/>
                        <a:pt x="843874" y="252413"/>
                      </a:cubicBezTo>
                      <a:lnTo>
                        <a:pt x="862924" y="247650"/>
                      </a:lnTo>
                      <a:cubicBezTo>
                        <a:pt x="864512" y="242888"/>
                        <a:pt x="865249" y="237751"/>
                        <a:pt x="867687" y="233363"/>
                      </a:cubicBezTo>
                      <a:cubicBezTo>
                        <a:pt x="873247" y="223356"/>
                        <a:pt x="886737" y="204788"/>
                        <a:pt x="886737" y="204788"/>
                      </a:cubicBezTo>
                      <a:lnTo>
                        <a:pt x="896262" y="176213"/>
                      </a:lnTo>
                      <a:cubicBezTo>
                        <a:pt x="897849" y="171450"/>
                        <a:pt x="898779" y="166415"/>
                        <a:pt x="901024" y="161925"/>
                      </a:cubicBezTo>
                      <a:cubicBezTo>
                        <a:pt x="904199" y="155575"/>
                        <a:pt x="907752" y="149400"/>
                        <a:pt x="910549" y="142875"/>
                      </a:cubicBezTo>
                      <a:cubicBezTo>
                        <a:pt x="922380" y="115272"/>
                        <a:pt x="906533" y="141757"/>
                        <a:pt x="924837" y="114300"/>
                      </a:cubicBezTo>
                      <a:cubicBezTo>
                        <a:pt x="926424" y="106363"/>
                        <a:pt x="923875" y="96212"/>
                        <a:pt x="929599" y="90488"/>
                      </a:cubicBezTo>
                      <a:cubicBezTo>
                        <a:pt x="936699" y="83388"/>
                        <a:pt x="958174" y="80963"/>
                        <a:pt x="958174" y="80963"/>
                      </a:cubicBezTo>
                      <a:cubicBezTo>
                        <a:pt x="957339" y="73451"/>
                        <a:pt x="954441" y="20079"/>
                        <a:pt x="943887" y="9525"/>
                      </a:cubicBezTo>
                      <a:lnTo>
                        <a:pt x="934362" y="0"/>
                      </a:lnTo>
                    </a:path>
                  </a:pathLst>
                </a:custGeom>
                <a:noFill/>
                <a:ln w="57150">
                  <a:solidFill>
                    <a:srgbClr val="E4030D"/>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115"/>
                </a:p>
              </p:txBody>
            </p:sp>
            <p:sp>
              <p:nvSpPr>
                <p:cNvPr id="41" name="Freeform: Shape 40">
                  <a:extLst>
                    <a:ext uri="{FF2B5EF4-FFF2-40B4-BE49-F238E27FC236}">
                      <a16:creationId xmlns:a16="http://schemas.microsoft.com/office/drawing/2014/main" id="{45660891-2CF5-41FC-BB2F-D2320394816C}"/>
                    </a:ext>
                  </a:extLst>
                </p:cNvPr>
                <p:cNvSpPr/>
                <p:nvPr/>
              </p:nvSpPr>
              <p:spPr>
                <a:xfrm>
                  <a:off x="3264089" y="1394742"/>
                  <a:ext cx="456058" cy="1223390"/>
                </a:xfrm>
                <a:custGeom>
                  <a:avLst/>
                  <a:gdLst>
                    <a:gd name="connsiteX0" fmla="*/ 333375 w 422539"/>
                    <a:gd name="connsiteY0" fmla="*/ 1133475 h 1133475"/>
                    <a:gd name="connsiteX1" fmla="*/ 323850 w 422539"/>
                    <a:gd name="connsiteY1" fmla="*/ 1109663 h 1133475"/>
                    <a:gd name="connsiteX2" fmla="*/ 319087 w 422539"/>
                    <a:gd name="connsiteY2" fmla="*/ 1095375 h 1133475"/>
                    <a:gd name="connsiteX3" fmla="*/ 304800 w 422539"/>
                    <a:gd name="connsiteY3" fmla="*/ 1085850 h 1133475"/>
                    <a:gd name="connsiteX4" fmla="*/ 295275 w 422539"/>
                    <a:gd name="connsiteY4" fmla="*/ 1071563 h 1133475"/>
                    <a:gd name="connsiteX5" fmla="*/ 290512 w 422539"/>
                    <a:gd name="connsiteY5" fmla="*/ 1057275 h 1133475"/>
                    <a:gd name="connsiteX6" fmla="*/ 276225 w 422539"/>
                    <a:gd name="connsiteY6" fmla="*/ 1042988 h 1133475"/>
                    <a:gd name="connsiteX7" fmla="*/ 271462 w 422539"/>
                    <a:gd name="connsiteY7" fmla="*/ 1028700 h 1133475"/>
                    <a:gd name="connsiteX8" fmla="*/ 261937 w 422539"/>
                    <a:gd name="connsiteY8" fmla="*/ 1014413 h 1133475"/>
                    <a:gd name="connsiteX9" fmla="*/ 252412 w 422539"/>
                    <a:gd name="connsiteY9" fmla="*/ 981075 h 1133475"/>
                    <a:gd name="connsiteX10" fmla="*/ 242887 w 422539"/>
                    <a:gd name="connsiteY10" fmla="*/ 966788 h 1133475"/>
                    <a:gd name="connsiteX11" fmla="*/ 238125 w 422539"/>
                    <a:gd name="connsiteY11" fmla="*/ 952500 h 1133475"/>
                    <a:gd name="connsiteX12" fmla="*/ 238125 w 422539"/>
                    <a:gd name="connsiteY12" fmla="*/ 866775 h 1133475"/>
                    <a:gd name="connsiteX13" fmla="*/ 247650 w 422539"/>
                    <a:gd name="connsiteY13" fmla="*/ 847725 h 1133475"/>
                    <a:gd name="connsiteX14" fmla="*/ 252412 w 422539"/>
                    <a:gd name="connsiteY14" fmla="*/ 833438 h 1133475"/>
                    <a:gd name="connsiteX15" fmla="*/ 276225 w 422539"/>
                    <a:gd name="connsiteY15" fmla="*/ 804863 h 1133475"/>
                    <a:gd name="connsiteX16" fmla="*/ 285750 w 422539"/>
                    <a:gd name="connsiteY16" fmla="*/ 790575 h 1133475"/>
                    <a:gd name="connsiteX17" fmla="*/ 295275 w 422539"/>
                    <a:gd name="connsiteY17" fmla="*/ 762000 h 1133475"/>
                    <a:gd name="connsiteX18" fmla="*/ 300037 w 422539"/>
                    <a:gd name="connsiteY18" fmla="*/ 742950 h 1133475"/>
                    <a:gd name="connsiteX19" fmla="*/ 328612 w 422539"/>
                    <a:gd name="connsiteY19" fmla="*/ 723900 h 1133475"/>
                    <a:gd name="connsiteX20" fmla="*/ 342900 w 422539"/>
                    <a:gd name="connsiteY20" fmla="*/ 714375 h 1133475"/>
                    <a:gd name="connsiteX21" fmla="*/ 357187 w 422539"/>
                    <a:gd name="connsiteY21" fmla="*/ 704850 h 1133475"/>
                    <a:gd name="connsiteX22" fmla="*/ 366712 w 422539"/>
                    <a:gd name="connsiteY22" fmla="*/ 690563 h 1133475"/>
                    <a:gd name="connsiteX23" fmla="*/ 381000 w 422539"/>
                    <a:gd name="connsiteY23" fmla="*/ 681038 h 1133475"/>
                    <a:gd name="connsiteX24" fmla="*/ 390525 w 422539"/>
                    <a:gd name="connsiteY24" fmla="*/ 652463 h 1133475"/>
                    <a:gd name="connsiteX25" fmla="*/ 395287 w 422539"/>
                    <a:gd name="connsiteY25" fmla="*/ 638175 h 1133475"/>
                    <a:gd name="connsiteX26" fmla="*/ 414337 w 422539"/>
                    <a:gd name="connsiteY26" fmla="*/ 609600 h 1133475"/>
                    <a:gd name="connsiteX27" fmla="*/ 414337 w 422539"/>
                    <a:gd name="connsiteY27" fmla="*/ 414338 h 1133475"/>
                    <a:gd name="connsiteX28" fmla="*/ 404812 w 422539"/>
                    <a:gd name="connsiteY28" fmla="*/ 395288 h 1133475"/>
                    <a:gd name="connsiteX29" fmla="*/ 381000 w 422539"/>
                    <a:gd name="connsiteY29" fmla="*/ 352425 h 1133475"/>
                    <a:gd name="connsiteX30" fmla="*/ 361950 w 422539"/>
                    <a:gd name="connsiteY30" fmla="*/ 328613 h 1133475"/>
                    <a:gd name="connsiteX31" fmla="*/ 357187 w 422539"/>
                    <a:gd name="connsiteY31" fmla="*/ 309563 h 1133475"/>
                    <a:gd name="connsiteX32" fmla="*/ 342900 w 422539"/>
                    <a:gd name="connsiteY32" fmla="*/ 276225 h 1133475"/>
                    <a:gd name="connsiteX33" fmla="*/ 323850 w 422539"/>
                    <a:gd name="connsiteY33" fmla="*/ 271463 h 1133475"/>
                    <a:gd name="connsiteX34" fmla="*/ 276225 w 422539"/>
                    <a:gd name="connsiteY34" fmla="*/ 257175 h 1133475"/>
                    <a:gd name="connsiteX35" fmla="*/ 261937 w 422539"/>
                    <a:gd name="connsiteY35" fmla="*/ 252413 h 1133475"/>
                    <a:gd name="connsiteX36" fmla="*/ 209550 w 422539"/>
                    <a:gd name="connsiteY36" fmla="*/ 242888 h 1133475"/>
                    <a:gd name="connsiteX37" fmla="*/ 190500 w 422539"/>
                    <a:gd name="connsiteY37" fmla="*/ 233363 h 1133475"/>
                    <a:gd name="connsiteX38" fmla="*/ 176212 w 422539"/>
                    <a:gd name="connsiteY38" fmla="*/ 228600 h 1133475"/>
                    <a:gd name="connsiteX39" fmla="*/ 147637 w 422539"/>
                    <a:gd name="connsiteY39" fmla="*/ 209550 h 1133475"/>
                    <a:gd name="connsiteX40" fmla="*/ 114300 w 422539"/>
                    <a:gd name="connsiteY40" fmla="*/ 195263 h 1133475"/>
                    <a:gd name="connsiteX41" fmla="*/ 80962 w 422539"/>
                    <a:gd name="connsiteY41" fmla="*/ 185738 h 1133475"/>
                    <a:gd name="connsiteX42" fmla="*/ 66675 w 422539"/>
                    <a:gd name="connsiteY42" fmla="*/ 176213 h 1133475"/>
                    <a:gd name="connsiteX43" fmla="*/ 57150 w 422539"/>
                    <a:gd name="connsiteY43" fmla="*/ 161925 h 1133475"/>
                    <a:gd name="connsiteX44" fmla="*/ 42862 w 422539"/>
                    <a:gd name="connsiteY44" fmla="*/ 157163 h 1133475"/>
                    <a:gd name="connsiteX45" fmla="*/ 38100 w 422539"/>
                    <a:gd name="connsiteY45" fmla="*/ 142875 h 1133475"/>
                    <a:gd name="connsiteX46" fmla="*/ 23812 w 422539"/>
                    <a:gd name="connsiteY46" fmla="*/ 128588 h 1133475"/>
                    <a:gd name="connsiteX47" fmla="*/ 14287 w 422539"/>
                    <a:gd name="connsiteY47" fmla="*/ 114300 h 1133475"/>
                    <a:gd name="connsiteX48" fmla="*/ 9525 w 422539"/>
                    <a:gd name="connsiteY48" fmla="*/ 95250 h 1133475"/>
                    <a:gd name="connsiteX49" fmla="*/ 0 w 422539"/>
                    <a:gd name="connsiteY49" fmla="*/ 66675 h 1133475"/>
                    <a:gd name="connsiteX50" fmla="*/ 9525 w 422539"/>
                    <a:gd name="connsiteY50" fmla="*/ 23813 h 1133475"/>
                    <a:gd name="connsiteX51" fmla="*/ 23812 w 422539"/>
                    <a:gd name="connsiteY51" fmla="*/ 14288 h 1133475"/>
                    <a:gd name="connsiteX52" fmla="*/ 28575 w 422539"/>
                    <a:gd name="connsiteY52" fmla="*/ 0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22539" h="1133475">
                      <a:moveTo>
                        <a:pt x="333375" y="1133475"/>
                      </a:moveTo>
                      <a:cubicBezTo>
                        <a:pt x="330200" y="1125538"/>
                        <a:pt x="326852" y="1117667"/>
                        <a:pt x="323850" y="1109663"/>
                      </a:cubicBezTo>
                      <a:cubicBezTo>
                        <a:pt x="322087" y="1104962"/>
                        <a:pt x="322223" y="1099295"/>
                        <a:pt x="319087" y="1095375"/>
                      </a:cubicBezTo>
                      <a:cubicBezTo>
                        <a:pt x="315511" y="1090906"/>
                        <a:pt x="309562" y="1089025"/>
                        <a:pt x="304800" y="1085850"/>
                      </a:cubicBezTo>
                      <a:cubicBezTo>
                        <a:pt x="301625" y="1081088"/>
                        <a:pt x="297835" y="1076682"/>
                        <a:pt x="295275" y="1071563"/>
                      </a:cubicBezTo>
                      <a:cubicBezTo>
                        <a:pt x="293030" y="1067073"/>
                        <a:pt x="293297" y="1061452"/>
                        <a:pt x="290512" y="1057275"/>
                      </a:cubicBezTo>
                      <a:cubicBezTo>
                        <a:pt x="286776" y="1051671"/>
                        <a:pt x="280987" y="1047750"/>
                        <a:pt x="276225" y="1042988"/>
                      </a:cubicBezTo>
                      <a:cubicBezTo>
                        <a:pt x="274637" y="1038225"/>
                        <a:pt x="273707" y="1033190"/>
                        <a:pt x="271462" y="1028700"/>
                      </a:cubicBezTo>
                      <a:cubicBezTo>
                        <a:pt x="268902" y="1023581"/>
                        <a:pt x="264192" y="1019674"/>
                        <a:pt x="261937" y="1014413"/>
                      </a:cubicBezTo>
                      <a:cubicBezTo>
                        <a:pt x="252777" y="993039"/>
                        <a:pt x="261685" y="999620"/>
                        <a:pt x="252412" y="981075"/>
                      </a:cubicBezTo>
                      <a:cubicBezTo>
                        <a:pt x="249852" y="975956"/>
                        <a:pt x="246062" y="971550"/>
                        <a:pt x="242887" y="966788"/>
                      </a:cubicBezTo>
                      <a:cubicBezTo>
                        <a:pt x="241300" y="962025"/>
                        <a:pt x="239214" y="957401"/>
                        <a:pt x="238125" y="952500"/>
                      </a:cubicBezTo>
                      <a:cubicBezTo>
                        <a:pt x="230919" y="920073"/>
                        <a:pt x="231174" y="903846"/>
                        <a:pt x="238125" y="866775"/>
                      </a:cubicBezTo>
                      <a:cubicBezTo>
                        <a:pt x="239433" y="859797"/>
                        <a:pt x="244853" y="854251"/>
                        <a:pt x="247650" y="847725"/>
                      </a:cubicBezTo>
                      <a:cubicBezTo>
                        <a:pt x="249627" y="843111"/>
                        <a:pt x="250167" y="837928"/>
                        <a:pt x="252412" y="833438"/>
                      </a:cubicBezTo>
                      <a:cubicBezTo>
                        <a:pt x="261282" y="815698"/>
                        <a:pt x="263057" y="820665"/>
                        <a:pt x="276225" y="804863"/>
                      </a:cubicBezTo>
                      <a:cubicBezTo>
                        <a:pt x="279889" y="800466"/>
                        <a:pt x="282575" y="795338"/>
                        <a:pt x="285750" y="790575"/>
                      </a:cubicBezTo>
                      <a:cubicBezTo>
                        <a:pt x="288925" y="781050"/>
                        <a:pt x="292840" y="771741"/>
                        <a:pt x="295275" y="762000"/>
                      </a:cubicBezTo>
                      <a:cubicBezTo>
                        <a:pt x="296862" y="755650"/>
                        <a:pt x="295727" y="747876"/>
                        <a:pt x="300037" y="742950"/>
                      </a:cubicBezTo>
                      <a:cubicBezTo>
                        <a:pt x="307575" y="734335"/>
                        <a:pt x="319087" y="730250"/>
                        <a:pt x="328612" y="723900"/>
                      </a:cubicBezTo>
                      <a:lnTo>
                        <a:pt x="342900" y="714375"/>
                      </a:lnTo>
                      <a:lnTo>
                        <a:pt x="357187" y="704850"/>
                      </a:lnTo>
                      <a:cubicBezTo>
                        <a:pt x="360362" y="700088"/>
                        <a:pt x="362665" y="694610"/>
                        <a:pt x="366712" y="690563"/>
                      </a:cubicBezTo>
                      <a:cubicBezTo>
                        <a:pt x="370760" y="686516"/>
                        <a:pt x="377966" y="685892"/>
                        <a:pt x="381000" y="681038"/>
                      </a:cubicBezTo>
                      <a:cubicBezTo>
                        <a:pt x="386321" y="672524"/>
                        <a:pt x="387350" y="661988"/>
                        <a:pt x="390525" y="652463"/>
                      </a:cubicBezTo>
                      <a:cubicBezTo>
                        <a:pt x="392112" y="647700"/>
                        <a:pt x="392502" y="642352"/>
                        <a:pt x="395287" y="638175"/>
                      </a:cubicBezTo>
                      <a:lnTo>
                        <a:pt x="414337" y="609600"/>
                      </a:lnTo>
                      <a:cubicBezTo>
                        <a:pt x="425589" y="530845"/>
                        <a:pt x="424954" y="548819"/>
                        <a:pt x="414337" y="414338"/>
                      </a:cubicBezTo>
                      <a:cubicBezTo>
                        <a:pt x="413778" y="407261"/>
                        <a:pt x="407449" y="401880"/>
                        <a:pt x="404812" y="395288"/>
                      </a:cubicBezTo>
                      <a:cubicBezTo>
                        <a:pt x="389272" y="356438"/>
                        <a:pt x="404992" y="376419"/>
                        <a:pt x="381000" y="352425"/>
                      </a:cubicBezTo>
                      <a:cubicBezTo>
                        <a:pt x="365428" y="305715"/>
                        <a:pt x="390674" y="371699"/>
                        <a:pt x="361950" y="328613"/>
                      </a:cubicBezTo>
                      <a:cubicBezTo>
                        <a:pt x="358319" y="323167"/>
                        <a:pt x="358985" y="315857"/>
                        <a:pt x="357187" y="309563"/>
                      </a:cubicBezTo>
                      <a:cubicBezTo>
                        <a:pt x="355134" y="302378"/>
                        <a:pt x="347664" y="280195"/>
                        <a:pt x="342900" y="276225"/>
                      </a:cubicBezTo>
                      <a:cubicBezTo>
                        <a:pt x="337872" y="272035"/>
                        <a:pt x="330200" y="273050"/>
                        <a:pt x="323850" y="271463"/>
                      </a:cubicBezTo>
                      <a:cubicBezTo>
                        <a:pt x="297787" y="254088"/>
                        <a:pt x="320003" y="265931"/>
                        <a:pt x="276225" y="257175"/>
                      </a:cubicBezTo>
                      <a:cubicBezTo>
                        <a:pt x="271302" y="256190"/>
                        <a:pt x="266860" y="253398"/>
                        <a:pt x="261937" y="252413"/>
                      </a:cubicBezTo>
                      <a:cubicBezTo>
                        <a:pt x="176605" y="235347"/>
                        <a:pt x="266030" y="257006"/>
                        <a:pt x="209550" y="242888"/>
                      </a:cubicBezTo>
                      <a:cubicBezTo>
                        <a:pt x="203200" y="239713"/>
                        <a:pt x="197025" y="236160"/>
                        <a:pt x="190500" y="233363"/>
                      </a:cubicBezTo>
                      <a:cubicBezTo>
                        <a:pt x="185886" y="231385"/>
                        <a:pt x="180601" y="231038"/>
                        <a:pt x="176212" y="228600"/>
                      </a:cubicBezTo>
                      <a:cubicBezTo>
                        <a:pt x="166205" y="223041"/>
                        <a:pt x="158497" y="213170"/>
                        <a:pt x="147637" y="209550"/>
                      </a:cubicBezTo>
                      <a:cubicBezTo>
                        <a:pt x="114137" y="198384"/>
                        <a:pt x="155487" y="212915"/>
                        <a:pt x="114300" y="195263"/>
                      </a:cubicBezTo>
                      <a:cubicBezTo>
                        <a:pt x="104731" y="191162"/>
                        <a:pt x="90635" y="188156"/>
                        <a:pt x="80962" y="185738"/>
                      </a:cubicBezTo>
                      <a:cubicBezTo>
                        <a:pt x="76200" y="182563"/>
                        <a:pt x="70722" y="180260"/>
                        <a:pt x="66675" y="176213"/>
                      </a:cubicBezTo>
                      <a:cubicBezTo>
                        <a:pt x="62628" y="172165"/>
                        <a:pt x="61620" y="165501"/>
                        <a:pt x="57150" y="161925"/>
                      </a:cubicBezTo>
                      <a:cubicBezTo>
                        <a:pt x="53230" y="158789"/>
                        <a:pt x="47625" y="158750"/>
                        <a:pt x="42862" y="157163"/>
                      </a:cubicBezTo>
                      <a:cubicBezTo>
                        <a:pt x="41275" y="152400"/>
                        <a:pt x="40885" y="147052"/>
                        <a:pt x="38100" y="142875"/>
                      </a:cubicBezTo>
                      <a:cubicBezTo>
                        <a:pt x="34364" y="137271"/>
                        <a:pt x="28124" y="133762"/>
                        <a:pt x="23812" y="128588"/>
                      </a:cubicBezTo>
                      <a:cubicBezTo>
                        <a:pt x="20148" y="124191"/>
                        <a:pt x="17462" y="119063"/>
                        <a:pt x="14287" y="114300"/>
                      </a:cubicBezTo>
                      <a:cubicBezTo>
                        <a:pt x="12700" y="107950"/>
                        <a:pt x="11406" y="101519"/>
                        <a:pt x="9525" y="95250"/>
                      </a:cubicBezTo>
                      <a:cubicBezTo>
                        <a:pt x="6640" y="85633"/>
                        <a:pt x="0" y="66675"/>
                        <a:pt x="0" y="66675"/>
                      </a:cubicBezTo>
                      <a:cubicBezTo>
                        <a:pt x="49" y="66378"/>
                        <a:pt x="4587" y="29985"/>
                        <a:pt x="9525" y="23813"/>
                      </a:cubicBezTo>
                      <a:cubicBezTo>
                        <a:pt x="13101" y="19344"/>
                        <a:pt x="19050" y="17463"/>
                        <a:pt x="23812" y="14288"/>
                      </a:cubicBezTo>
                      <a:lnTo>
                        <a:pt x="28575" y="0"/>
                      </a:lnTo>
                    </a:path>
                  </a:pathLst>
                </a:custGeom>
                <a:noFill/>
                <a:ln w="57150">
                  <a:solidFill>
                    <a:srgbClr val="E4030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1" fromWordArt="0" anchor="ctr" anchorCtr="0" forceAA="0" compatLnSpc="1">
                  <a:prstTxWarp prst="textNoShape">
                    <a:avLst/>
                  </a:prstTxWarp>
                  <a:noAutofit/>
                </a:bodyPr>
                <a:lstStyle/>
                <a:p>
                  <a:pPr algn="ctr"/>
                  <a:endParaRPr lang="he-IL" sz="2115"/>
                </a:p>
              </p:txBody>
            </p:sp>
            <p:sp>
              <p:nvSpPr>
                <p:cNvPr id="42" name="Freeform: Shape 41">
                  <a:extLst>
                    <a:ext uri="{FF2B5EF4-FFF2-40B4-BE49-F238E27FC236}">
                      <a16:creationId xmlns:a16="http://schemas.microsoft.com/office/drawing/2014/main" id="{D52AA776-CC26-4E42-A990-DFABB477DD17}"/>
                    </a:ext>
                  </a:extLst>
                </p:cNvPr>
                <p:cNvSpPr/>
                <p:nvPr/>
              </p:nvSpPr>
              <p:spPr>
                <a:xfrm>
                  <a:off x="2688118" y="4440364"/>
                  <a:ext cx="87641" cy="110517"/>
                </a:xfrm>
                <a:custGeom>
                  <a:avLst/>
                  <a:gdLst>
                    <a:gd name="connsiteX0" fmla="*/ 81200 w 81200"/>
                    <a:gd name="connsiteY0" fmla="*/ 0 h 102394"/>
                    <a:gd name="connsiteX1" fmla="*/ 76438 w 81200"/>
                    <a:gd name="connsiteY1" fmla="*/ 16669 h 102394"/>
                    <a:gd name="connsiteX2" fmla="*/ 62150 w 81200"/>
                    <a:gd name="connsiteY2" fmla="*/ 19050 h 102394"/>
                    <a:gd name="connsiteX3" fmla="*/ 55006 w 81200"/>
                    <a:gd name="connsiteY3" fmla="*/ 23813 h 102394"/>
                    <a:gd name="connsiteX4" fmla="*/ 55006 w 81200"/>
                    <a:gd name="connsiteY4" fmla="*/ 47625 h 102394"/>
                    <a:gd name="connsiteX5" fmla="*/ 52625 w 81200"/>
                    <a:gd name="connsiteY5" fmla="*/ 83344 h 102394"/>
                    <a:gd name="connsiteX6" fmla="*/ 50244 w 81200"/>
                    <a:gd name="connsiteY6" fmla="*/ 90488 h 102394"/>
                    <a:gd name="connsiteX7" fmla="*/ 33575 w 81200"/>
                    <a:gd name="connsiteY7" fmla="*/ 102394 h 102394"/>
                    <a:gd name="connsiteX8" fmla="*/ 31194 w 81200"/>
                    <a:gd name="connsiteY8" fmla="*/ 83344 h 102394"/>
                    <a:gd name="connsiteX9" fmla="*/ 9763 w 81200"/>
                    <a:gd name="connsiteY9" fmla="*/ 80963 h 102394"/>
                    <a:gd name="connsiteX10" fmla="*/ 12144 w 81200"/>
                    <a:gd name="connsiteY10" fmla="*/ 64294 h 102394"/>
                    <a:gd name="connsiteX11" fmla="*/ 14525 w 81200"/>
                    <a:gd name="connsiteY11" fmla="*/ 57150 h 102394"/>
                    <a:gd name="connsiteX12" fmla="*/ 21669 w 81200"/>
                    <a:gd name="connsiteY12" fmla="*/ 54769 h 102394"/>
                    <a:gd name="connsiteX13" fmla="*/ 12144 w 81200"/>
                    <a:gd name="connsiteY13" fmla="*/ 33338 h 102394"/>
                    <a:gd name="connsiteX14" fmla="*/ 238 w 81200"/>
                    <a:gd name="connsiteY14" fmla="*/ 19050 h 10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200" h="102394">
                      <a:moveTo>
                        <a:pt x="81200" y="0"/>
                      </a:moveTo>
                      <a:cubicBezTo>
                        <a:pt x="79613" y="5556"/>
                        <a:pt x="80524" y="12583"/>
                        <a:pt x="76438" y="16669"/>
                      </a:cubicBezTo>
                      <a:cubicBezTo>
                        <a:pt x="73024" y="20083"/>
                        <a:pt x="66731" y="17523"/>
                        <a:pt x="62150" y="19050"/>
                      </a:cubicBezTo>
                      <a:cubicBezTo>
                        <a:pt x="59435" y="19955"/>
                        <a:pt x="57387" y="22225"/>
                        <a:pt x="55006" y="23813"/>
                      </a:cubicBezTo>
                      <a:cubicBezTo>
                        <a:pt x="49627" y="39953"/>
                        <a:pt x="55006" y="20263"/>
                        <a:pt x="55006" y="47625"/>
                      </a:cubicBezTo>
                      <a:cubicBezTo>
                        <a:pt x="55006" y="59558"/>
                        <a:pt x="53943" y="71484"/>
                        <a:pt x="52625" y="83344"/>
                      </a:cubicBezTo>
                      <a:cubicBezTo>
                        <a:pt x="52348" y="85839"/>
                        <a:pt x="51851" y="88560"/>
                        <a:pt x="50244" y="90488"/>
                      </a:cubicBezTo>
                      <a:cubicBezTo>
                        <a:pt x="48396" y="92706"/>
                        <a:pt x="36835" y="100221"/>
                        <a:pt x="33575" y="102394"/>
                      </a:cubicBezTo>
                      <a:cubicBezTo>
                        <a:pt x="32781" y="96044"/>
                        <a:pt x="35951" y="87625"/>
                        <a:pt x="31194" y="83344"/>
                      </a:cubicBezTo>
                      <a:cubicBezTo>
                        <a:pt x="25852" y="78536"/>
                        <a:pt x="14845" y="86045"/>
                        <a:pt x="9763" y="80963"/>
                      </a:cubicBezTo>
                      <a:cubicBezTo>
                        <a:pt x="5794" y="76994"/>
                        <a:pt x="11043" y="69798"/>
                        <a:pt x="12144" y="64294"/>
                      </a:cubicBezTo>
                      <a:cubicBezTo>
                        <a:pt x="12636" y="61833"/>
                        <a:pt x="12750" y="58925"/>
                        <a:pt x="14525" y="57150"/>
                      </a:cubicBezTo>
                      <a:cubicBezTo>
                        <a:pt x="16300" y="55375"/>
                        <a:pt x="19288" y="55563"/>
                        <a:pt x="21669" y="54769"/>
                      </a:cubicBezTo>
                      <a:cubicBezTo>
                        <a:pt x="20553" y="51421"/>
                        <a:pt x="17095" y="36875"/>
                        <a:pt x="12144" y="33338"/>
                      </a:cubicBezTo>
                      <a:cubicBezTo>
                        <a:pt x="-2710" y="22727"/>
                        <a:pt x="238" y="36317"/>
                        <a:pt x="238" y="19050"/>
                      </a:cubicBezTo>
                    </a:path>
                  </a:pathLst>
                </a:custGeom>
                <a:noFill/>
                <a:ln w="19050">
                  <a:solidFill>
                    <a:srgbClr val="E4030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1" fromWordArt="0" anchor="ctr" anchorCtr="0" forceAA="0" compatLnSpc="1">
                  <a:prstTxWarp prst="textNoShape">
                    <a:avLst/>
                  </a:prstTxWarp>
                  <a:noAutofit/>
                </a:bodyPr>
                <a:lstStyle/>
                <a:p>
                  <a:pPr algn="ctr"/>
                  <a:endParaRPr lang="he-IL" sz="2115"/>
                </a:p>
              </p:txBody>
            </p:sp>
            <p:sp>
              <p:nvSpPr>
                <p:cNvPr id="43" name="Freeform: Shape 42">
                  <a:extLst>
                    <a:ext uri="{FF2B5EF4-FFF2-40B4-BE49-F238E27FC236}">
                      <a16:creationId xmlns:a16="http://schemas.microsoft.com/office/drawing/2014/main" id="{68F1790D-AE30-4859-A6B7-8957DFC0D568}"/>
                    </a:ext>
                  </a:extLst>
                </p:cNvPr>
                <p:cNvSpPr/>
                <p:nvPr/>
              </p:nvSpPr>
              <p:spPr>
                <a:xfrm>
                  <a:off x="2639086" y="5761413"/>
                  <a:ext cx="57217" cy="87394"/>
                </a:xfrm>
                <a:custGeom>
                  <a:avLst/>
                  <a:gdLst>
                    <a:gd name="connsiteX0" fmla="*/ 17091 w 53012"/>
                    <a:gd name="connsiteY0" fmla="*/ 80971 h 80971"/>
                    <a:gd name="connsiteX1" fmla="*/ 5184 w 53012"/>
                    <a:gd name="connsiteY1" fmla="*/ 78590 h 80971"/>
                    <a:gd name="connsiteX2" fmla="*/ 2803 w 53012"/>
                    <a:gd name="connsiteY2" fmla="*/ 50015 h 80971"/>
                    <a:gd name="connsiteX3" fmla="*/ 5184 w 53012"/>
                    <a:gd name="connsiteY3" fmla="*/ 42871 h 80971"/>
                    <a:gd name="connsiteX4" fmla="*/ 12328 w 53012"/>
                    <a:gd name="connsiteY4" fmla="*/ 38109 h 80971"/>
                    <a:gd name="connsiteX5" fmla="*/ 17091 w 53012"/>
                    <a:gd name="connsiteY5" fmla="*/ 30965 h 80971"/>
                    <a:gd name="connsiteX6" fmla="*/ 31378 w 53012"/>
                    <a:gd name="connsiteY6" fmla="*/ 26203 h 80971"/>
                    <a:gd name="connsiteX7" fmla="*/ 36141 w 53012"/>
                    <a:gd name="connsiteY7" fmla="*/ 19059 h 80971"/>
                    <a:gd name="connsiteX8" fmla="*/ 43284 w 53012"/>
                    <a:gd name="connsiteY8" fmla="*/ 16678 h 80971"/>
                    <a:gd name="connsiteX9" fmla="*/ 50428 w 53012"/>
                    <a:gd name="connsiteY9" fmla="*/ 11915 h 80971"/>
                    <a:gd name="connsiteX10" fmla="*/ 52809 w 53012"/>
                    <a:gd name="connsiteY10" fmla="*/ 4771 h 80971"/>
                    <a:gd name="connsiteX11" fmla="*/ 43284 w 53012"/>
                    <a:gd name="connsiteY11" fmla="*/ 9 h 8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012" h="80971">
                      <a:moveTo>
                        <a:pt x="17091" y="80971"/>
                      </a:moveTo>
                      <a:cubicBezTo>
                        <a:pt x="13122" y="80177"/>
                        <a:pt x="8698" y="80598"/>
                        <a:pt x="5184" y="78590"/>
                      </a:cubicBezTo>
                      <a:cubicBezTo>
                        <a:pt x="-4311" y="73165"/>
                        <a:pt x="1980" y="54954"/>
                        <a:pt x="2803" y="50015"/>
                      </a:cubicBezTo>
                      <a:cubicBezTo>
                        <a:pt x="3216" y="47539"/>
                        <a:pt x="3616" y="44831"/>
                        <a:pt x="5184" y="42871"/>
                      </a:cubicBezTo>
                      <a:cubicBezTo>
                        <a:pt x="6972" y="40636"/>
                        <a:pt x="9947" y="39696"/>
                        <a:pt x="12328" y="38109"/>
                      </a:cubicBezTo>
                      <a:cubicBezTo>
                        <a:pt x="13916" y="35728"/>
                        <a:pt x="14664" y="32482"/>
                        <a:pt x="17091" y="30965"/>
                      </a:cubicBezTo>
                      <a:cubicBezTo>
                        <a:pt x="21348" y="28304"/>
                        <a:pt x="31378" y="26203"/>
                        <a:pt x="31378" y="26203"/>
                      </a:cubicBezTo>
                      <a:cubicBezTo>
                        <a:pt x="32966" y="23822"/>
                        <a:pt x="33906" y="20847"/>
                        <a:pt x="36141" y="19059"/>
                      </a:cubicBezTo>
                      <a:cubicBezTo>
                        <a:pt x="38101" y="17491"/>
                        <a:pt x="41039" y="17800"/>
                        <a:pt x="43284" y="16678"/>
                      </a:cubicBezTo>
                      <a:cubicBezTo>
                        <a:pt x="45844" y="15398"/>
                        <a:pt x="48047" y="13503"/>
                        <a:pt x="50428" y="11915"/>
                      </a:cubicBezTo>
                      <a:cubicBezTo>
                        <a:pt x="51222" y="9534"/>
                        <a:pt x="53741" y="7102"/>
                        <a:pt x="52809" y="4771"/>
                      </a:cubicBezTo>
                      <a:cubicBezTo>
                        <a:pt x="50728" y="-431"/>
                        <a:pt x="46940" y="9"/>
                        <a:pt x="43284" y="9"/>
                      </a:cubicBezTo>
                    </a:path>
                  </a:pathLst>
                </a:custGeom>
                <a:noFill/>
                <a:ln w="19050">
                  <a:solidFill>
                    <a:srgbClr val="E4030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1" fromWordArt="0" anchor="ctr" anchorCtr="0" forceAA="0" compatLnSpc="1">
                  <a:prstTxWarp prst="textNoShape">
                    <a:avLst/>
                  </a:prstTxWarp>
                  <a:noAutofit/>
                </a:bodyPr>
                <a:lstStyle/>
                <a:p>
                  <a:pPr algn="ctr"/>
                  <a:endParaRPr lang="he-IL" sz="2115"/>
                </a:p>
              </p:txBody>
            </p:sp>
            <p:sp>
              <p:nvSpPr>
                <p:cNvPr id="44" name="Freeform: Shape 43">
                  <a:extLst>
                    <a:ext uri="{FF2B5EF4-FFF2-40B4-BE49-F238E27FC236}">
                      <a16:creationId xmlns:a16="http://schemas.microsoft.com/office/drawing/2014/main" id="{E594742D-AC57-44B8-B240-30692DA48652}"/>
                    </a:ext>
                  </a:extLst>
                </p:cNvPr>
                <p:cNvSpPr/>
                <p:nvPr/>
              </p:nvSpPr>
              <p:spPr>
                <a:xfrm>
                  <a:off x="3037916" y="3548526"/>
                  <a:ext cx="43692" cy="118226"/>
                </a:xfrm>
                <a:custGeom>
                  <a:avLst/>
                  <a:gdLst>
                    <a:gd name="connsiteX0" fmla="*/ 40481 w 40481"/>
                    <a:gd name="connsiteY0" fmla="*/ 109537 h 109537"/>
                    <a:gd name="connsiteX1" fmla="*/ 33337 w 40481"/>
                    <a:gd name="connsiteY1" fmla="*/ 90487 h 109537"/>
                    <a:gd name="connsiteX2" fmla="*/ 30956 w 40481"/>
                    <a:gd name="connsiteY2" fmla="*/ 78581 h 109537"/>
                    <a:gd name="connsiteX3" fmla="*/ 19050 w 40481"/>
                    <a:gd name="connsiteY3" fmla="*/ 23812 h 109537"/>
                    <a:gd name="connsiteX4" fmla="*/ 14287 w 40481"/>
                    <a:gd name="connsiteY4" fmla="*/ 16668 h 109537"/>
                    <a:gd name="connsiteX5" fmla="*/ 4762 w 40481"/>
                    <a:gd name="connsiteY5" fmla="*/ 14287 h 109537"/>
                    <a:gd name="connsiteX6" fmla="*/ 0 w 40481"/>
                    <a:gd name="connsiteY6" fmla="*/ 0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81" h="109537">
                      <a:moveTo>
                        <a:pt x="40481" y="109537"/>
                      </a:moveTo>
                      <a:cubicBezTo>
                        <a:pt x="39021" y="105887"/>
                        <a:pt x="34582" y="95469"/>
                        <a:pt x="33337" y="90487"/>
                      </a:cubicBezTo>
                      <a:cubicBezTo>
                        <a:pt x="32355" y="86561"/>
                        <a:pt x="31750" y="82550"/>
                        <a:pt x="30956" y="78581"/>
                      </a:cubicBezTo>
                      <a:cubicBezTo>
                        <a:pt x="28239" y="32388"/>
                        <a:pt x="36073" y="49346"/>
                        <a:pt x="19050" y="23812"/>
                      </a:cubicBezTo>
                      <a:cubicBezTo>
                        <a:pt x="17462" y="21431"/>
                        <a:pt x="17064" y="17362"/>
                        <a:pt x="14287" y="16668"/>
                      </a:cubicBezTo>
                      <a:lnTo>
                        <a:pt x="4762" y="14287"/>
                      </a:lnTo>
                      <a:lnTo>
                        <a:pt x="0" y="0"/>
                      </a:lnTo>
                    </a:path>
                  </a:pathLst>
                </a:custGeom>
                <a:noFill/>
                <a:ln w="19050">
                  <a:solidFill>
                    <a:srgbClr val="E4030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1" fromWordArt="0" anchor="ctr" anchorCtr="0" forceAA="0" compatLnSpc="1">
                  <a:prstTxWarp prst="textNoShape">
                    <a:avLst/>
                  </a:prstTxWarp>
                  <a:noAutofit/>
                </a:bodyPr>
                <a:lstStyle/>
                <a:p>
                  <a:pPr algn="ctr"/>
                  <a:endParaRPr lang="he-IL" sz="2115"/>
                </a:p>
              </p:txBody>
            </p:sp>
            <p:sp>
              <p:nvSpPr>
                <p:cNvPr id="45" name="Freeform: Shape 44">
                  <a:extLst>
                    <a:ext uri="{FF2B5EF4-FFF2-40B4-BE49-F238E27FC236}">
                      <a16:creationId xmlns:a16="http://schemas.microsoft.com/office/drawing/2014/main" id="{FD1D88EF-7FAC-40E6-9BF7-266B2A812FE3}"/>
                    </a:ext>
                  </a:extLst>
                </p:cNvPr>
                <p:cNvSpPr/>
                <p:nvPr/>
              </p:nvSpPr>
              <p:spPr>
                <a:xfrm>
                  <a:off x="3282078" y="2885427"/>
                  <a:ext cx="92578" cy="84815"/>
                </a:xfrm>
                <a:custGeom>
                  <a:avLst/>
                  <a:gdLst>
                    <a:gd name="connsiteX0" fmla="*/ 7144 w 85774"/>
                    <a:gd name="connsiteY0" fmla="*/ 78581 h 78581"/>
                    <a:gd name="connsiteX1" fmla="*/ 4763 w 85774"/>
                    <a:gd name="connsiteY1" fmla="*/ 57150 h 78581"/>
                    <a:gd name="connsiteX2" fmla="*/ 2382 w 85774"/>
                    <a:gd name="connsiteY2" fmla="*/ 47625 h 78581"/>
                    <a:gd name="connsiteX3" fmla="*/ 0 w 85774"/>
                    <a:gd name="connsiteY3" fmla="*/ 33338 h 78581"/>
                    <a:gd name="connsiteX4" fmla="*/ 9525 w 85774"/>
                    <a:gd name="connsiteY4" fmla="*/ 2381 h 78581"/>
                    <a:gd name="connsiteX5" fmla="*/ 16669 w 85774"/>
                    <a:gd name="connsiteY5" fmla="*/ 0 h 78581"/>
                    <a:gd name="connsiteX6" fmla="*/ 57150 w 85774"/>
                    <a:gd name="connsiteY6" fmla="*/ 7144 h 78581"/>
                    <a:gd name="connsiteX7" fmla="*/ 78582 w 85774"/>
                    <a:gd name="connsiteY7" fmla="*/ 19050 h 78581"/>
                    <a:gd name="connsiteX8" fmla="*/ 80963 w 85774"/>
                    <a:gd name="connsiteY8" fmla="*/ 26194 h 78581"/>
                    <a:gd name="connsiteX9" fmla="*/ 85725 w 85774"/>
                    <a:gd name="connsiteY9" fmla="*/ 38100 h 7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74" h="78581">
                      <a:moveTo>
                        <a:pt x="7144" y="78581"/>
                      </a:moveTo>
                      <a:cubicBezTo>
                        <a:pt x="6350" y="71437"/>
                        <a:pt x="5856" y="64254"/>
                        <a:pt x="4763" y="57150"/>
                      </a:cubicBezTo>
                      <a:cubicBezTo>
                        <a:pt x="4265" y="53915"/>
                        <a:pt x="3024" y="50834"/>
                        <a:pt x="2382" y="47625"/>
                      </a:cubicBezTo>
                      <a:cubicBezTo>
                        <a:pt x="1435" y="42891"/>
                        <a:pt x="794" y="38100"/>
                        <a:pt x="0" y="33338"/>
                      </a:cubicBezTo>
                      <a:cubicBezTo>
                        <a:pt x="1938" y="12022"/>
                        <a:pt x="-4683" y="9486"/>
                        <a:pt x="9525" y="2381"/>
                      </a:cubicBezTo>
                      <a:cubicBezTo>
                        <a:pt x="11770" y="1258"/>
                        <a:pt x="14288" y="794"/>
                        <a:pt x="16669" y="0"/>
                      </a:cubicBezTo>
                      <a:cubicBezTo>
                        <a:pt x="25011" y="758"/>
                        <a:pt x="47630" y="798"/>
                        <a:pt x="57150" y="7144"/>
                      </a:cubicBezTo>
                      <a:cubicBezTo>
                        <a:pt x="73527" y="18061"/>
                        <a:pt x="66008" y="14859"/>
                        <a:pt x="78582" y="19050"/>
                      </a:cubicBezTo>
                      <a:cubicBezTo>
                        <a:pt x="79376" y="21431"/>
                        <a:pt x="79841" y="23949"/>
                        <a:pt x="80963" y="26194"/>
                      </a:cubicBezTo>
                      <a:cubicBezTo>
                        <a:pt x="86605" y="37480"/>
                        <a:pt x="85725" y="28911"/>
                        <a:pt x="85725" y="38100"/>
                      </a:cubicBezTo>
                    </a:path>
                  </a:pathLst>
                </a:custGeom>
                <a:noFill/>
                <a:ln w="19050">
                  <a:solidFill>
                    <a:srgbClr val="E4030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1" fromWordArt="0" anchor="ctr" anchorCtr="0" forceAA="0" compatLnSpc="1">
                  <a:prstTxWarp prst="textNoShape">
                    <a:avLst/>
                  </a:prstTxWarp>
                  <a:noAutofit/>
                </a:bodyPr>
                <a:lstStyle/>
                <a:p>
                  <a:pPr algn="ctr"/>
                  <a:endParaRPr lang="he-IL" sz="2115"/>
                </a:p>
              </p:txBody>
            </p:sp>
            <p:sp>
              <p:nvSpPr>
                <p:cNvPr id="46" name="Freeform: Shape 45">
                  <a:extLst>
                    <a:ext uri="{FF2B5EF4-FFF2-40B4-BE49-F238E27FC236}">
                      <a16:creationId xmlns:a16="http://schemas.microsoft.com/office/drawing/2014/main" id="{9463B5E6-D70E-43E5-B644-B8B4E1B8685C}"/>
                    </a:ext>
                  </a:extLst>
                </p:cNvPr>
                <p:cNvSpPr/>
                <p:nvPr/>
              </p:nvSpPr>
              <p:spPr>
                <a:xfrm>
                  <a:off x="3572505" y="2006437"/>
                  <a:ext cx="251874" cy="458247"/>
                </a:xfrm>
                <a:custGeom>
                  <a:avLst/>
                  <a:gdLst>
                    <a:gd name="connsiteX0" fmla="*/ 0 w 233362"/>
                    <a:gd name="connsiteY0" fmla="*/ 290512 h 424567"/>
                    <a:gd name="connsiteX1" fmla="*/ 4762 w 233362"/>
                    <a:gd name="connsiteY1" fmla="*/ 323850 h 424567"/>
                    <a:gd name="connsiteX2" fmla="*/ 9525 w 233362"/>
                    <a:gd name="connsiteY2" fmla="*/ 338137 h 424567"/>
                    <a:gd name="connsiteX3" fmla="*/ 11906 w 233362"/>
                    <a:gd name="connsiteY3" fmla="*/ 388143 h 424567"/>
                    <a:gd name="connsiteX4" fmla="*/ 16668 w 233362"/>
                    <a:gd name="connsiteY4" fmla="*/ 395287 h 424567"/>
                    <a:gd name="connsiteX5" fmla="*/ 30956 w 233362"/>
                    <a:gd name="connsiteY5" fmla="*/ 392906 h 424567"/>
                    <a:gd name="connsiteX6" fmla="*/ 66675 w 233362"/>
                    <a:gd name="connsiteY6" fmla="*/ 395287 h 424567"/>
                    <a:gd name="connsiteX7" fmla="*/ 88106 w 233362"/>
                    <a:gd name="connsiteY7" fmla="*/ 404812 h 424567"/>
                    <a:gd name="connsiteX8" fmla="*/ 95250 w 233362"/>
                    <a:gd name="connsiteY8" fmla="*/ 411956 h 424567"/>
                    <a:gd name="connsiteX9" fmla="*/ 104775 w 233362"/>
                    <a:gd name="connsiteY9" fmla="*/ 414337 h 424567"/>
                    <a:gd name="connsiteX10" fmla="*/ 130968 w 233362"/>
                    <a:gd name="connsiteY10" fmla="*/ 419100 h 424567"/>
                    <a:gd name="connsiteX11" fmla="*/ 138112 w 233362"/>
                    <a:gd name="connsiteY11" fmla="*/ 411956 h 424567"/>
                    <a:gd name="connsiteX12" fmla="*/ 159543 w 233362"/>
                    <a:gd name="connsiteY12" fmla="*/ 400050 h 424567"/>
                    <a:gd name="connsiteX13" fmla="*/ 166687 w 233362"/>
                    <a:gd name="connsiteY13" fmla="*/ 395287 h 424567"/>
                    <a:gd name="connsiteX14" fmla="*/ 192881 w 233362"/>
                    <a:gd name="connsiteY14" fmla="*/ 388143 h 424567"/>
                    <a:gd name="connsiteX15" fmla="*/ 202406 w 233362"/>
                    <a:gd name="connsiteY15" fmla="*/ 385762 h 424567"/>
                    <a:gd name="connsiteX16" fmla="*/ 211931 w 233362"/>
                    <a:gd name="connsiteY16" fmla="*/ 359568 h 424567"/>
                    <a:gd name="connsiteX17" fmla="*/ 207168 w 233362"/>
                    <a:gd name="connsiteY17" fmla="*/ 242887 h 424567"/>
                    <a:gd name="connsiteX18" fmla="*/ 209550 w 233362"/>
                    <a:gd name="connsiteY18" fmla="*/ 180975 h 424567"/>
                    <a:gd name="connsiteX19" fmla="*/ 211931 w 233362"/>
                    <a:gd name="connsiteY19" fmla="*/ 171450 h 424567"/>
                    <a:gd name="connsiteX20" fmla="*/ 214312 w 233362"/>
                    <a:gd name="connsiteY20" fmla="*/ 147637 h 424567"/>
                    <a:gd name="connsiteX21" fmla="*/ 216693 w 233362"/>
                    <a:gd name="connsiteY21" fmla="*/ 140493 h 424567"/>
                    <a:gd name="connsiteX22" fmla="*/ 223837 w 233362"/>
                    <a:gd name="connsiteY22" fmla="*/ 114300 h 424567"/>
                    <a:gd name="connsiteX23" fmla="*/ 226218 w 233362"/>
                    <a:gd name="connsiteY23" fmla="*/ 107156 h 424567"/>
                    <a:gd name="connsiteX24" fmla="*/ 228600 w 233362"/>
                    <a:gd name="connsiteY24" fmla="*/ 90487 h 424567"/>
                    <a:gd name="connsiteX25" fmla="*/ 233362 w 233362"/>
                    <a:gd name="connsiteY25" fmla="*/ 23812 h 424567"/>
                    <a:gd name="connsiteX26" fmla="*/ 207168 w 233362"/>
                    <a:gd name="connsiteY26" fmla="*/ 14287 h 424567"/>
                    <a:gd name="connsiteX27" fmla="*/ 190500 w 233362"/>
                    <a:gd name="connsiteY27" fmla="*/ 7143 h 424567"/>
                    <a:gd name="connsiteX28" fmla="*/ 176212 w 233362"/>
                    <a:gd name="connsiteY28" fmla="*/ 2381 h 424567"/>
                    <a:gd name="connsiteX29" fmla="*/ 169068 w 233362"/>
                    <a:gd name="connsiteY29" fmla="*/ 0 h 424567"/>
                    <a:gd name="connsiteX30" fmla="*/ 157162 w 233362"/>
                    <a:gd name="connsiteY30" fmla="*/ 0 h 42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3362" h="424567">
                      <a:moveTo>
                        <a:pt x="0" y="290512"/>
                      </a:moveTo>
                      <a:cubicBezTo>
                        <a:pt x="704" y="296147"/>
                        <a:pt x="3046" y="316986"/>
                        <a:pt x="4762" y="323850"/>
                      </a:cubicBezTo>
                      <a:cubicBezTo>
                        <a:pt x="5980" y="328720"/>
                        <a:pt x="9525" y="338137"/>
                        <a:pt x="9525" y="338137"/>
                      </a:cubicBezTo>
                      <a:cubicBezTo>
                        <a:pt x="10319" y="354806"/>
                        <a:pt x="9836" y="371584"/>
                        <a:pt x="11906" y="388143"/>
                      </a:cubicBezTo>
                      <a:cubicBezTo>
                        <a:pt x="12261" y="390983"/>
                        <a:pt x="13892" y="394593"/>
                        <a:pt x="16668" y="395287"/>
                      </a:cubicBezTo>
                      <a:cubicBezTo>
                        <a:pt x="21352" y="396458"/>
                        <a:pt x="26193" y="393700"/>
                        <a:pt x="30956" y="392906"/>
                      </a:cubicBezTo>
                      <a:cubicBezTo>
                        <a:pt x="42862" y="393700"/>
                        <a:pt x="54862" y="393599"/>
                        <a:pt x="66675" y="395287"/>
                      </a:cubicBezTo>
                      <a:cubicBezTo>
                        <a:pt x="74190" y="396361"/>
                        <a:pt x="82193" y="399885"/>
                        <a:pt x="88106" y="404812"/>
                      </a:cubicBezTo>
                      <a:cubicBezTo>
                        <a:pt x="90693" y="406968"/>
                        <a:pt x="92326" y="410285"/>
                        <a:pt x="95250" y="411956"/>
                      </a:cubicBezTo>
                      <a:cubicBezTo>
                        <a:pt x="98092" y="413580"/>
                        <a:pt x="101600" y="413543"/>
                        <a:pt x="104775" y="414337"/>
                      </a:cubicBezTo>
                      <a:cubicBezTo>
                        <a:pt x="109158" y="427489"/>
                        <a:pt x="106310" y="426687"/>
                        <a:pt x="130968" y="419100"/>
                      </a:cubicBezTo>
                      <a:cubicBezTo>
                        <a:pt x="134187" y="418110"/>
                        <a:pt x="135454" y="414024"/>
                        <a:pt x="138112" y="411956"/>
                      </a:cubicBezTo>
                      <a:cubicBezTo>
                        <a:pt x="150394" y="402404"/>
                        <a:pt x="148765" y="403643"/>
                        <a:pt x="159543" y="400050"/>
                      </a:cubicBezTo>
                      <a:cubicBezTo>
                        <a:pt x="161924" y="398462"/>
                        <a:pt x="164072" y="396449"/>
                        <a:pt x="166687" y="395287"/>
                      </a:cubicBezTo>
                      <a:cubicBezTo>
                        <a:pt x="177831" y="390334"/>
                        <a:pt x="181683" y="390632"/>
                        <a:pt x="192881" y="388143"/>
                      </a:cubicBezTo>
                      <a:cubicBezTo>
                        <a:pt x="196076" y="387433"/>
                        <a:pt x="199231" y="386556"/>
                        <a:pt x="202406" y="385762"/>
                      </a:cubicBezTo>
                      <a:cubicBezTo>
                        <a:pt x="214457" y="377729"/>
                        <a:pt x="211931" y="382047"/>
                        <a:pt x="211931" y="359568"/>
                      </a:cubicBezTo>
                      <a:cubicBezTo>
                        <a:pt x="211931" y="312516"/>
                        <a:pt x="209842" y="285656"/>
                        <a:pt x="207168" y="242887"/>
                      </a:cubicBezTo>
                      <a:cubicBezTo>
                        <a:pt x="207962" y="222250"/>
                        <a:pt x="208176" y="201582"/>
                        <a:pt x="209550" y="180975"/>
                      </a:cubicBezTo>
                      <a:cubicBezTo>
                        <a:pt x="209768" y="177710"/>
                        <a:pt x="211468" y="174690"/>
                        <a:pt x="211931" y="171450"/>
                      </a:cubicBezTo>
                      <a:cubicBezTo>
                        <a:pt x="213059" y="163553"/>
                        <a:pt x="213099" y="155522"/>
                        <a:pt x="214312" y="147637"/>
                      </a:cubicBezTo>
                      <a:cubicBezTo>
                        <a:pt x="214694" y="145156"/>
                        <a:pt x="216084" y="142928"/>
                        <a:pt x="216693" y="140493"/>
                      </a:cubicBezTo>
                      <a:cubicBezTo>
                        <a:pt x="223425" y="113568"/>
                        <a:pt x="213621" y="144950"/>
                        <a:pt x="223837" y="114300"/>
                      </a:cubicBezTo>
                      <a:lnTo>
                        <a:pt x="226218" y="107156"/>
                      </a:lnTo>
                      <a:cubicBezTo>
                        <a:pt x="227012" y="101600"/>
                        <a:pt x="228200" y="96086"/>
                        <a:pt x="228600" y="90487"/>
                      </a:cubicBezTo>
                      <a:cubicBezTo>
                        <a:pt x="233898" y="16321"/>
                        <a:pt x="227730" y="63241"/>
                        <a:pt x="233362" y="23812"/>
                      </a:cubicBezTo>
                      <a:cubicBezTo>
                        <a:pt x="224211" y="10083"/>
                        <a:pt x="232456" y="18501"/>
                        <a:pt x="207168" y="14287"/>
                      </a:cubicBezTo>
                      <a:cubicBezTo>
                        <a:pt x="200597" y="13192"/>
                        <a:pt x="196697" y="9622"/>
                        <a:pt x="190500" y="7143"/>
                      </a:cubicBezTo>
                      <a:cubicBezTo>
                        <a:pt x="185839" y="5279"/>
                        <a:pt x="180975" y="3968"/>
                        <a:pt x="176212" y="2381"/>
                      </a:cubicBezTo>
                      <a:cubicBezTo>
                        <a:pt x="173831" y="1587"/>
                        <a:pt x="171578" y="0"/>
                        <a:pt x="169068" y="0"/>
                      </a:cubicBezTo>
                      <a:lnTo>
                        <a:pt x="157162" y="0"/>
                      </a:lnTo>
                    </a:path>
                  </a:pathLst>
                </a:custGeom>
                <a:noFill/>
                <a:ln w="19050">
                  <a:solidFill>
                    <a:srgbClr val="E4030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1" fromWordArt="0" anchor="ctr" anchorCtr="0" forceAA="0" compatLnSpc="1">
                  <a:prstTxWarp prst="textNoShape">
                    <a:avLst/>
                  </a:prstTxWarp>
                  <a:noAutofit/>
                </a:bodyPr>
                <a:lstStyle/>
                <a:p>
                  <a:pPr algn="ctr"/>
                  <a:endParaRPr lang="he-IL" sz="2115"/>
                </a:p>
              </p:txBody>
            </p:sp>
            <p:sp>
              <p:nvSpPr>
                <p:cNvPr id="47" name="Freeform: Shape 46">
                  <a:extLst>
                    <a:ext uri="{FF2B5EF4-FFF2-40B4-BE49-F238E27FC236}">
                      <a16:creationId xmlns:a16="http://schemas.microsoft.com/office/drawing/2014/main" id="{1915D430-8202-4DEF-86F5-2382FDCBC46F}"/>
                    </a:ext>
                  </a:extLst>
                </p:cNvPr>
                <p:cNvSpPr/>
                <p:nvPr/>
              </p:nvSpPr>
              <p:spPr>
                <a:xfrm>
                  <a:off x="1755409" y="2217187"/>
                  <a:ext cx="1806923" cy="392390"/>
                </a:xfrm>
                <a:custGeom>
                  <a:avLst/>
                  <a:gdLst>
                    <a:gd name="connsiteX0" fmla="*/ 1516857 w 1516857"/>
                    <a:gd name="connsiteY0" fmla="*/ 190500 h 469106"/>
                    <a:gd name="connsiteX1" fmla="*/ 1459707 w 1516857"/>
                    <a:gd name="connsiteY1" fmla="*/ 188119 h 469106"/>
                    <a:gd name="connsiteX2" fmla="*/ 1435894 w 1516857"/>
                    <a:gd name="connsiteY2" fmla="*/ 185738 h 469106"/>
                    <a:gd name="connsiteX3" fmla="*/ 1426369 w 1516857"/>
                    <a:gd name="connsiteY3" fmla="*/ 183356 h 469106"/>
                    <a:gd name="connsiteX4" fmla="*/ 1331119 w 1516857"/>
                    <a:gd name="connsiteY4" fmla="*/ 180975 h 469106"/>
                    <a:gd name="connsiteX5" fmla="*/ 1323975 w 1516857"/>
                    <a:gd name="connsiteY5" fmla="*/ 178594 h 469106"/>
                    <a:gd name="connsiteX6" fmla="*/ 1226344 w 1516857"/>
                    <a:gd name="connsiteY6" fmla="*/ 178594 h 469106"/>
                    <a:gd name="connsiteX7" fmla="*/ 1212057 w 1516857"/>
                    <a:gd name="connsiteY7" fmla="*/ 185738 h 469106"/>
                    <a:gd name="connsiteX8" fmla="*/ 1204913 w 1516857"/>
                    <a:gd name="connsiteY8" fmla="*/ 190500 h 469106"/>
                    <a:gd name="connsiteX9" fmla="*/ 1195388 w 1516857"/>
                    <a:gd name="connsiteY9" fmla="*/ 195263 h 469106"/>
                    <a:gd name="connsiteX10" fmla="*/ 1181100 w 1516857"/>
                    <a:gd name="connsiteY10" fmla="*/ 202406 h 469106"/>
                    <a:gd name="connsiteX11" fmla="*/ 1164432 w 1516857"/>
                    <a:gd name="connsiteY11" fmla="*/ 195263 h 469106"/>
                    <a:gd name="connsiteX12" fmla="*/ 1150144 w 1516857"/>
                    <a:gd name="connsiteY12" fmla="*/ 190500 h 469106"/>
                    <a:gd name="connsiteX13" fmla="*/ 1126332 w 1516857"/>
                    <a:gd name="connsiteY13" fmla="*/ 195263 h 469106"/>
                    <a:gd name="connsiteX14" fmla="*/ 1119188 w 1516857"/>
                    <a:gd name="connsiteY14" fmla="*/ 200025 h 469106"/>
                    <a:gd name="connsiteX15" fmla="*/ 1112044 w 1516857"/>
                    <a:gd name="connsiteY15" fmla="*/ 207169 h 469106"/>
                    <a:gd name="connsiteX16" fmla="*/ 1097757 w 1516857"/>
                    <a:gd name="connsiteY16" fmla="*/ 211931 h 469106"/>
                    <a:gd name="connsiteX17" fmla="*/ 1069182 w 1516857"/>
                    <a:gd name="connsiteY17" fmla="*/ 211931 h 469106"/>
                    <a:gd name="connsiteX18" fmla="*/ 1062038 w 1516857"/>
                    <a:gd name="connsiteY18" fmla="*/ 219075 h 469106"/>
                    <a:gd name="connsiteX19" fmla="*/ 1045369 w 1516857"/>
                    <a:gd name="connsiteY19" fmla="*/ 228600 h 469106"/>
                    <a:gd name="connsiteX20" fmla="*/ 1004888 w 1516857"/>
                    <a:gd name="connsiteY20" fmla="*/ 223838 h 469106"/>
                    <a:gd name="connsiteX21" fmla="*/ 997744 w 1516857"/>
                    <a:gd name="connsiteY21" fmla="*/ 221456 h 469106"/>
                    <a:gd name="connsiteX22" fmla="*/ 981075 w 1516857"/>
                    <a:gd name="connsiteY22" fmla="*/ 216694 h 469106"/>
                    <a:gd name="connsiteX23" fmla="*/ 973932 w 1516857"/>
                    <a:gd name="connsiteY23" fmla="*/ 211931 h 469106"/>
                    <a:gd name="connsiteX24" fmla="*/ 959644 w 1516857"/>
                    <a:gd name="connsiteY24" fmla="*/ 207169 h 469106"/>
                    <a:gd name="connsiteX25" fmla="*/ 952500 w 1516857"/>
                    <a:gd name="connsiteY25" fmla="*/ 202406 h 469106"/>
                    <a:gd name="connsiteX26" fmla="*/ 947738 w 1516857"/>
                    <a:gd name="connsiteY26" fmla="*/ 195263 h 469106"/>
                    <a:gd name="connsiteX27" fmla="*/ 940594 w 1516857"/>
                    <a:gd name="connsiteY27" fmla="*/ 192881 h 469106"/>
                    <a:gd name="connsiteX28" fmla="*/ 938213 w 1516857"/>
                    <a:gd name="connsiteY28" fmla="*/ 180975 h 469106"/>
                    <a:gd name="connsiteX29" fmla="*/ 923925 w 1516857"/>
                    <a:gd name="connsiteY29" fmla="*/ 176213 h 469106"/>
                    <a:gd name="connsiteX30" fmla="*/ 888207 w 1516857"/>
                    <a:gd name="connsiteY30" fmla="*/ 171450 h 469106"/>
                    <a:gd name="connsiteX31" fmla="*/ 881063 w 1516857"/>
                    <a:gd name="connsiteY31" fmla="*/ 157163 h 469106"/>
                    <a:gd name="connsiteX32" fmla="*/ 876300 w 1516857"/>
                    <a:gd name="connsiteY32" fmla="*/ 142875 h 469106"/>
                    <a:gd name="connsiteX33" fmla="*/ 864394 w 1516857"/>
                    <a:gd name="connsiteY33" fmla="*/ 140494 h 469106"/>
                    <a:gd name="connsiteX34" fmla="*/ 847725 w 1516857"/>
                    <a:gd name="connsiteY34" fmla="*/ 130969 h 469106"/>
                    <a:gd name="connsiteX35" fmla="*/ 840582 w 1516857"/>
                    <a:gd name="connsiteY35" fmla="*/ 128588 h 469106"/>
                    <a:gd name="connsiteX36" fmla="*/ 816769 w 1516857"/>
                    <a:gd name="connsiteY36" fmla="*/ 111919 h 469106"/>
                    <a:gd name="connsiteX37" fmla="*/ 809625 w 1516857"/>
                    <a:gd name="connsiteY37" fmla="*/ 109538 h 469106"/>
                    <a:gd name="connsiteX38" fmla="*/ 785813 w 1516857"/>
                    <a:gd name="connsiteY38" fmla="*/ 95250 h 469106"/>
                    <a:gd name="connsiteX39" fmla="*/ 778669 w 1516857"/>
                    <a:gd name="connsiteY39" fmla="*/ 69056 h 469106"/>
                    <a:gd name="connsiteX40" fmla="*/ 773907 w 1516857"/>
                    <a:gd name="connsiteY40" fmla="*/ 28575 h 469106"/>
                    <a:gd name="connsiteX41" fmla="*/ 769144 w 1516857"/>
                    <a:gd name="connsiteY41" fmla="*/ 14288 h 469106"/>
                    <a:gd name="connsiteX42" fmla="*/ 750094 w 1516857"/>
                    <a:gd name="connsiteY42" fmla="*/ 2381 h 469106"/>
                    <a:gd name="connsiteX43" fmla="*/ 742950 w 1516857"/>
                    <a:gd name="connsiteY43" fmla="*/ 0 h 469106"/>
                    <a:gd name="connsiteX44" fmla="*/ 726282 w 1516857"/>
                    <a:gd name="connsiteY44" fmla="*/ 2381 h 469106"/>
                    <a:gd name="connsiteX45" fmla="*/ 711994 w 1516857"/>
                    <a:gd name="connsiteY45" fmla="*/ 14288 h 469106"/>
                    <a:gd name="connsiteX46" fmla="*/ 697707 w 1516857"/>
                    <a:gd name="connsiteY46" fmla="*/ 19050 h 469106"/>
                    <a:gd name="connsiteX47" fmla="*/ 681038 w 1516857"/>
                    <a:gd name="connsiteY47" fmla="*/ 30956 h 469106"/>
                    <a:gd name="connsiteX48" fmla="*/ 673894 w 1516857"/>
                    <a:gd name="connsiteY48" fmla="*/ 33338 h 469106"/>
                    <a:gd name="connsiteX49" fmla="*/ 666750 w 1516857"/>
                    <a:gd name="connsiteY49" fmla="*/ 35719 h 469106"/>
                    <a:gd name="connsiteX50" fmla="*/ 659607 w 1516857"/>
                    <a:gd name="connsiteY50" fmla="*/ 40481 h 469106"/>
                    <a:gd name="connsiteX51" fmla="*/ 642938 w 1516857"/>
                    <a:gd name="connsiteY51" fmla="*/ 45244 h 469106"/>
                    <a:gd name="connsiteX52" fmla="*/ 635794 w 1516857"/>
                    <a:gd name="connsiteY52" fmla="*/ 50006 h 469106"/>
                    <a:gd name="connsiteX53" fmla="*/ 621507 w 1516857"/>
                    <a:gd name="connsiteY53" fmla="*/ 54769 h 469106"/>
                    <a:gd name="connsiteX54" fmla="*/ 607219 w 1516857"/>
                    <a:gd name="connsiteY54" fmla="*/ 59531 h 469106"/>
                    <a:gd name="connsiteX55" fmla="*/ 592932 w 1516857"/>
                    <a:gd name="connsiteY55" fmla="*/ 64294 h 469106"/>
                    <a:gd name="connsiteX56" fmla="*/ 585788 w 1516857"/>
                    <a:gd name="connsiteY56" fmla="*/ 61913 h 469106"/>
                    <a:gd name="connsiteX57" fmla="*/ 571500 w 1516857"/>
                    <a:gd name="connsiteY57" fmla="*/ 52388 h 469106"/>
                    <a:gd name="connsiteX58" fmla="*/ 557213 w 1516857"/>
                    <a:gd name="connsiteY58" fmla="*/ 47625 h 469106"/>
                    <a:gd name="connsiteX59" fmla="*/ 538163 w 1516857"/>
                    <a:gd name="connsiteY59" fmla="*/ 42863 h 469106"/>
                    <a:gd name="connsiteX60" fmla="*/ 531019 w 1516857"/>
                    <a:gd name="connsiteY60" fmla="*/ 47625 h 469106"/>
                    <a:gd name="connsiteX61" fmla="*/ 516732 w 1516857"/>
                    <a:gd name="connsiteY61" fmla="*/ 52388 h 469106"/>
                    <a:gd name="connsiteX62" fmla="*/ 509588 w 1516857"/>
                    <a:gd name="connsiteY62" fmla="*/ 54769 h 469106"/>
                    <a:gd name="connsiteX63" fmla="*/ 488157 w 1516857"/>
                    <a:gd name="connsiteY63" fmla="*/ 61913 h 469106"/>
                    <a:gd name="connsiteX64" fmla="*/ 473869 w 1516857"/>
                    <a:gd name="connsiteY64" fmla="*/ 66675 h 469106"/>
                    <a:gd name="connsiteX65" fmla="*/ 459582 w 1516857"/>
                    <a:gd name="connsiteY65" fmla="*/ 71438 h 469106"/>
                    <a:gd name="connsiteX66" fmla="*/ 452438 w 1516857"/>
                    <a:gd name="connsiteY66" fmla="*/ 73819 h 469106"/>
                    <a:gd name="connsiteX67" fmla="*/ 431007 w 1516857"/>
                    <a:gd name="connsiteY67" fmla="*/ 85725 h 469106"/>
                    <a:gd name="connsiteX68" fmla="*/ 423863 w 1516857"/>
                    <a:gd name="connsiteY68" fmla="*/ 90488 h 469106"/>
                    <a:gd name="connsiteX69" fmla="*/ 404813 w 1516857"/>
                    <a:gd name="connsiteY69" fmla="*/ 95250 h 469106"/>
                    <a:gd name="connsiteX70" fmla="*/ 397669 w 1516857"/>
                    <a:gd name="connsiteY70" fmla="*/ 100013 h 469106"/>
                    <a:gd name="connsiteX71" fmla="*/ 390525 w 1516857"/>
                    <a:gd name="connsiteY71" fmla="*/ 102394 h 469106"/>
                    <a:gd name="connsiteX72" fmla="*/ 383382 w 1516857"/>
                    <a:gd name="connsiteY72" fmla="*/ 116681 h 469106"/>
                    <a:gd name="connsiteX73" fmla="*/ 369094 w 1516857"/>
                    <a:gd name="connsiteY73" fmla="*/ 123825 h 469106"/>
                    <a:gd name="connsiteX74" fmla="*/ 335757 w 1516857"/>
                    <a:gd name="connsiteY74" fmla="*/ 126206 h 469106"/>
                    <a:gd name="connsiteX75" fmla="*/ 328613 w 1516857"/>
                    <a:gd name="connsiteY75" fmla="*/ 128588 h 469106"/>
                    <a:gd name="connsiteX76" fmla="*/ 314325 w 1516857"/>
                    <a:gd name="connsiteY76" fmla="*/ 138113 h 469106"/>
                    <a:gd name="connsiteX77" fmla="*/ 304800 w 1516857"/>
                    <a:gd name="connsiteY77" fmla="*/ 135731 h 469106"/>
                    <a:gd name="connsiteX78" fmla="*/ 276225 w 1516857"/>
                    <a:gd name="connsiteY78" fmla="*/ 150019 h 469106"/>
                    <a:gd name="connsiteX79" fmla="*/ 269082 w 1516857"/>
                    <a:gd name="connsiteY79" fmla="*/ 157163 h 469106"/>
                    <a:gd name="connsiteX80" fmla="*/ 261938 w 1516857"/>
                    <a:gd name="connsiteY80" fmla="*/ 161925 h 469106"/>
                    <a:gd name="connsiteX81" fmla="*/ 254794 w 1516857"/>
                    <a:gd name="connsiteY81" fmla="*/ 169069 h 469106"/>
                    <a:gd name="connsiteX82" fmla="*/ 240507 w 1516857"/>
                    <a:gd name="connsiteY82" fmla="*/ 173831 h 469106"/>
                    <a:gd name="connsiteX83" fmla="*/ 233363 w 1516857"/>
                    <a:gd name="connsiteY83" fmla="*/ 176213 h 469106"/>
                    <a:gd name="connsiteX84" fmla="*/ 219075 w 1516857"/>
                    <a:gd name="connsiteY84" fmla="*/ 183356 h 469106"/>
                    <a:gd name="connsiteX85" fmla="*/ 204788 w 1516857"/>
                    <a:gd name="connsiteY85" fmla="*/ 192881 h 469106"/>
                    <a:gd name="connsiteX86" fmla="*/ 138113 w 1516857"/>
                    <a:gd name="connsiteY86" fmla="*/ 190500 h 469106"/>
                    <a:gd name="connsiteX87" fmla="*/ 109538 w 1516857"/>
                    <a:gd name="connsiteY87" fmla="*/ 192881 h 469106"/>
                    <a:gd name="connsiteX88" fmla="*/ 102394 w 1516857"/>
                    <a:gd name="connsiteY88" fmla="*/ 214313 h 469106"/>
                    <a:gd name="connsiteX89" fmla="*/ 85725 w 1516857"/>
                    <a:gd name="connsiteY89" fmla="*/ 235744 h 469106"/>
                    <a:gd name="connsiteX90" fmla="*/ 78582 w 1516857"/>
                    <a:gd name="connsiteY90" fmla="*/ 250031 h 469106"/>
                    <a:gd name="connsiteX91" fmla="*/ 71438 w 1516857"/>
                    <a:gd name="connsiteY91" fmla="*/ 257175 h 469106"/>
                    <a:gd name="connsiteX92" fmla="*/ 66675 w 1516857"/>
                    <a:gd name="connsiteY92" fmla="*/ 264319 h 469106"/>
                    <a:gd name="connsiteX93" fmla="*/ 57150 w 1516857"/>
                    <a:gd name="connsiteY93" fmla="*/ 276225 h 469106"/>
                    <a:gd name="connsiteX94" fmla="*/ 50007 w 1516857"/>
                    <a:gd name="connsiteY94" fmla="*/ 290513 h 469106"/>
                    <a:gd name="connsiteX95" fmla="*/ 45244 w 1516857"/>
                    <a:gd name="connsiteY95" fmla="*/ 297656 h 469106"/>
                    <a:gd name="connsiteX96" fmla="*/ 33338 w 1516857"/>
                    <a:gd name="connsiteY96" fmla="*/ 319088 h 469106"/>
                    <a:gd name="connsiteX97" fmla="*/ 14288 w 1516857"/>
                    <a:gd name="connsiteY97" fmla="*/ 347663 h 469106"/>
                    <a:gd name="connsiteX98" fmla="*/ 4763 w 1516857"/>
                    <a:gd name="connsiteY98" fmla="*/ 361950 h 469106"/>
                    <a:gd name="connsiteX99" fmla="*/ 0 w 1516857"/>
                    <a:gd name="connsiteY99" fmla="*/ 383381 h 469106"/>
                    <a:gd name="connsiteX100" fmla="*/ 2382 w 1516857"/>
                    <a:gd name="connsiteY100" fmla="*/ 442913 h 469106"/>
                    <a:gd name="connsiteX101" fmla="*/ 7144 w 1516857"/>
                    <a:gd name="connsiteY101" fmla="*/ 464344 h 469106"/>
                    <a:gd name="connsiteX102" fmla="*/ 7144 w 1516857"/>
                    <a:gd name="connsiteY102" fmla="*/ 469106 h 469106"/>
                    <a:gd name="connsiteX0" fmla="*/ 1516857 w 1516857"/>
                    <a:gd name="connsiteY0" fmla="*/ 190500 h 464344"/>
                    <a:gd name="connsiteX1" fmla="*/ 1459707 w 1516857"/>
                    <a:gd name="connsiteY1" fmla="*/ 188119 h 464344"/>
                    <a:gd name="connsiteX2" fmla="*/ 1435894 w 1516857"/>
                    <a:gd name="connsiteY2" fmla="*/ 185738 h 464344"/>
                    <a:gd name="connsiteX3" fmla="*/ 1426369 w 1516857"/>
                    <a:gd name="connsiteY3" fmla="*/ 183356 h 464344"/>
                    <a:gd name="connsiteX4" fmla="*/ 1331119 w 1516857"/>
                    <a:gd name="connsiteY4" fmla="*/ 180975 h 464344"/>
                    <a:gd name="connsiteX5" fmla="*/ 1323975 w 1516857"/>
                    <a:gd name="connsiteY5" fmla="*/ 178594 h 464344"/>
                    <a:gd name="connsiteX6" fmla="*/ 1226344 w 1516857"/>
                    <a:gd name="connsiteY6" fmla="*/ 178594 h 464344"/>
                    <a:gd name="connsiteX7" fmla="*/ 1212057 w 1516857"/>
                    <a:gd name="connsiteY7" fmla="*/ 185738 h 464344"/>
                    <a:gd name="connsiteX8" fmla="*/ 1204913 w 1516857"/>
                    <a:gd name="connsiteY8" fmla="*/ 190500 h 464344"/>
                    <a:gd name="connsiteX9" fmla="*/ 1195388 w 1516857"/>
                    <a:gd name="connsiteY9" fmla="*/ 195263 h 464344"/>
                    <a:gd name="connsiteX10" fmla="*/ 1181100 w 1516857"/>
                    <a:gd name="connsiteY10" fmla="*/ 202406 h 464344"/>
                    <a:gd name="connsiteX11" fmla="*/ 1164432 w 1516857"/>
                    <a:gd name="connsiteY11" fmla="*/ 195263 h 464344"/>
                    <a:gd name="connsiteX12" fmla="*/ 1150144 w 1516857"/>
                    <a:gd name="connsiteY12" fmla="*/ 190500 h 464344"/>
                    <a:gd name="connsiteX13" fmla="*/ 1126332 w 1516857"/>
                    <a:gd name="connsiteY13" fmla="*/ 195263 h 464344"/>
                    <a:gd name="connsiteX14" fmla="*/ 1119188 w 1516857"/>
                    <a:gd name="connsiteY14" fmla="*/ 200025 h 464344"/>
                    <a:gd name="connsiteX15" fmla="*/ 1112044 w 1516857"/>
                    <a:gd name="connsiteY15" fmla="*/ 207169 h 464344"/>
                    <a:gd name="connsiteX16" fmla="*/ 1097757 w 1516857"/>
                    <a:gd name="connsiteY16" fmla="*/ 211931 h 464344"/>
                    <a:gd name="connsiteX17" fmla="*/ 1069182 w 1516857"/>
                    <a:gd name="connsiteY17" fmla="*/ 211931 h 464344"/>
                    <a:gd name="connsiteX18" fmla="*/ 1062038 w 1516857"/>
                    <a:gd name="connsiteY18" fmla="*/ 219075 h 464344"/>
                    <a:gd name="connsiteX19" fmla="*/ 1045369 w 1516857"/>
                    <a:gd name="connsiteY19" fmla="*/ 228600 h 464344"/>
                    <a:gd name="connsiteX20" fmla="*/ 1004888 w 1516857"/>
                    <a:gd name="connsiteY20" fmla="*/ 223838 h 464344"/>
                    <a:gd name="connsiteX21" fmla="*/ 997744 w 1516857"/>
                    <a:gd name="connsiteY21" fmla="*/ 221456 h 464344"/>
                    <a:gd name="connsiteX22" fmla="*/ 981075 w 1516857"/>
                    <a:gd name="connsiteY22" fmla="*/ 216694 h 464344"/>
                    <a:gd name="connsiteX23" fmla="*/ 973932 w 1516857"/>
                    <a:gd name="connsiteY23" fmla="*/ 211931 h 464344"/>
                    <a:gd name="connsiteX24" fmla="*/ 959644 w 1516857"/>
                    <a:gd name="connsiteY24" fmla="*/ 207169 h 464344"/>
                    <a:gd name="connsiteX25" fmla="*/ 952500 w 1516857"/>
                    <a:gd name="connsiteY25" fmla="*/ 202406 h 464344"/>
                    <a:gd name="connsiteX26" fmla="*/ 947738 w 1516857"/>
                    <a:gd name="connsiteY26" fmla="*/ 195263 h 464344"/>
                    <a:gd name="connsiteX27" fmla="*/ 940594 w 1516857"/>
                    <a:gd name="connsiteY27" fmla="*/ 192881 h 464344"/>
                    <a:gd name="connsiteX28" fmla="*/ 938213 w 1516857"/>
                    <a:gd name="connsiteY28" fmla="*/ 180975 h 464344"/>
                    <a:gd name="connsiteX29" fmla="*/ 923925 w 1516857"/>
                    <a:gd name="connsiteY29" fmla="*/ 176213 h 464344"/>
                    <a:gd name="connsiteX30" fmla="*/ 888207 w 1516857"/>
                    <a:gd name="connsiteY30" fmla="*/ 171450 h 464344"/>
                    <a:gd name="connsiteX31" fmla="*/ 881063 w 1516857"/>
                    <a:gd name="connsiteY31" fmla="*/ 157163 h 464344"/>
                    <a:gd name="connsiteX32" fmla="*/ 876300 w 1516857"/>
                    <a:gd name="connsiteY32" fmla="*/ 142875 h 464344"/>
                    <a:gd name="connsiteX33" fmla="*/ 864394 w 1516857"/>
                    <a:gd name="connsiteY33" fmla="*/ 140494 h 464344"/>
                    <a:gd name="connsiteX34" fmla="*/ 847725 w 1516857"/>
                    <a:gd name="connsiteY34" fmla="*/ 130969 h 464344"/>
                    <a:gd name="connsiteX35" fmla="*/ 840582 w 1516857"/>
                    <a:gd name="connsiteY35" fmla="*/ 128588 h 464344"/>
                    <a:gd name="connsiteX36" fmla="*/ 816769 w 1516857"/>
                    <a:gd name="connsiteY36" fmla="*/ 111919 h 464344"/>
                    <a:gd name="connsiteX37" fmla="*/ 809625 w 1516857"/>
                    <a:gd name="connsiteY37" fmla="*/ 109538 h 464344"/>
                    <a:gd name="connsiteX38" fmla="*/ 785813 w 1516857"/>
                    <a:gd name="connsiteY38" fmla="*/ 95250 h 464344"/>
                    <a:gd name="connsiteX39" fmla="*/ 778669 w 1516857"/>
                    <a:gd name="connsiteY39" fmla="*/ 69056 h 464344"/>
                    <a:gd name="connsiteX40" fmla="*/ 773907 w 1516857"/>
                    <a:gd name="connsiteY40" fmla="*/ 28575 h 464344"/>
                    <a:gd name="connsiteX41" fmla="*/ 769144 w 1516857"/>
                    <a:gd name="connsiteY41" fmla="*/ 14288 h 464344"/>
                    <a:gd name="connsiteX42" fmla="*/ 750094 w 1516857"/>
                    <a:gd name="connsiteY42" fmla="*/ 2381 h 464344"/>
                    <a:gd name="connsiteX43" fmla="*/ 742950 w 1516857"/>
                    <a:gd name="connsiteY43" fmla="*/ 0 h 464344"/>
                    <a:gd name="connsiteX44" fmla="*/ 726282 w 1516857"/>
                    <a:gd name="connsiteY44" fmla="*/ 2381 h 464344"/>
                    <a:gd name="connsiteX45" fmla="*/ 711994 w 1516857"/>
                    <a:gd name="connsiteY45" fmla="*/ 14288 h 464344"/>
                    <a:gd name="connsiteX46" fmla="*/ 697707 w 1516857"/>
                    <a:gd name="connsiteY46" fmla="*/ 19050 h 464344"/>
                    <a:gd name="connsiteX47" fmla="*/ 681038 w 1516857"/>
                    <a:gd name="connsiteY47" fmla="*/ 30956 h 464344"/>
                    <a:gd name="connsiteX48" fmla="*/ 673894 w 1516857"/>
                    <a:gd name="connsiteY48" fmla="*/ 33338 h 464344"/>
                    <a:gd name="connsiteX49" fmla="*/ 666750 w 1516857"/>
                    <a:gd name="connsiteY49" fmla="*/ 35719 h 464344"/>
                    <a:gd name="connsiteX50" fmla="*/ 659607 w 1516857"/>
                    <a:gd name="connsiteY50" fmla="*/ 40481 h 464344"/>
                    <a:gd name="connsiteX51" fmla="*/ 642938 w 1516857"/>
                    <a:gd name="connsiteY51" fmla="*/ 45244 h 464344"/>
                    <a:gd name="connsiteX52" fmla="*/ 635794 w 1516857"/>
                    <a:gd name="connsiteY52" fmla="*/ 50006 h 464344"/>
                    <a:gd name="connsiteX53" fmla="*/ 621507 w 1516857"/>
                    <a:gd name="connsiteY53" fmla="*/ 54769 h 464344"/>
                    <a:gd name="connsiteX54" fmla="*/ 607219 w 1516857"/>
                    <a:gd name="connsiteY54" fmla="*/ 59531 h 464344"/>
                    <a:gd name="connsiteX55" fmla="*/ 592932 w 1516857"/>
                    <a:gd name="connsiteY55" fmla="*/ 64294 h 464344"/>
                    <a:gd name="connsiteX56" fmla="*/ 585788 w 1516857"/>
                    <a:gd name="connsiteY56" fmla="*/ 61913 h 464344"/>
                    <a:gd name="connsiteX57" fmla="*/ 571500 w 1516857"/>
                    <a:gd name="connsiteY57" fmla="*/ 52388 h 464344"/>
                    <a:gd name="connsiteX58" fmla="*/ 557213 w 1516857"/>
                    <a:gd name="connsiteY58" fmla="*/ 47625 h 464344"/>
                    <a:gd name="connsiteX59" fmla="*/ 538163 w 1516857"/>
                    <a:gd name="connsiteY59" fmla="*/ 42863 h 464344"/>
                    <a:gd name="connsiteX60" fmla="*/ 531019 w 1516857"/>
                    <a:gd name="connsiteY60" fmla="*/ 47625 h 464344"/>
                    <a:gd name="connsiteX61" fmla="*/ 516732 w 1516857"/>
                    <a:gd name="connsiteY61" fmla="*/ 52388 h 464344"/>
                    <a:gd name="connsiteX62" fmla="*/ 509588 w 1516857"/>
                    <a:gd name="connsiteY62" fmla="*/ 54769 h 464344"/>
                    <a:gd name="connsiteX63" fmla="*/ 488157 w 1516857"/>
                    <a:gd name="connsiteY63" fmla="*/ 61913 h 464344"/>
                    <a:gd name="connsiteX64" fmla="*/ 473869 w 1516857"/>
                    <a:gd name="connsiteY64" fmla="*/ 66675 h 464344"/>
                    <a:gd name="connsiteX65" fmla="*/ 459582 w 1516857"/>
                    <a:gd name="connsiteY65" fmla="*/ 71438 h 464344"/>
                    <a:gd name="connsiteX66" fmla="*/ 452438 w 1516857"/>
                    <a:gd name="connsiteY66" fmla="*/ 73819 h 464344"/>
                    <a:gd name="connsiteX67" fmla="*/ 431007 w 1516857"/>
                    <a:gd name="connsiteY67" fmla="*/ 85725 h 464344"/>
                    <a:gd name="connsiteX68" fmla="*/ 423863 w 1516857"/>
                    <a:gd name="connsiteY68" fmla="*/ 90488 h 464344"/>
                    <a:gd name="connsiteX69" fmla="*/ 404813 w 1516857"/>
                    <a:gd name="connsiteY69" fmla="*/ 95250 h 464344"/>
                    <a:gd name="connsiteX70" fmla="*/ 397669 w 1516857"/>
                    <a:gd name="connsiteY70" fmla="*/ 100013 h 464344"/>
                    <a:gd name="connsiteX71" fmla="*/ 390525 w 1516857"/>
                    <a:gd name="connsiteY71" fmla="*/ 102394 h 464344"/>
                    <a:gd name="connsiteX72" fmla="*/ 383382 w 1516857"/>
                    <a:gd name="connsiteY72" fmla="*/ 116681 h 464344"/>
                    <a:gd name="connsiteX73" fmla="*/ 369094 w 1516857"/>
                    <a:gd name="connsiteY73" fmla="*/ 123825 h 464344"/>
                    <a:gd name="connsiteX74" fmla="*/ 335757 w 1516857"/>
                    <a:gd name="connsiteY74" fmla="*/ 126206 h 464344"/>
                    <a:gd name="connsiteX75" fmla="*/ 328613 w 1516857"/>
                    <a:gd name="connsiteY75" fmla="*/ 128588 h 464344"/>
                    <a:gd name="connsiteX76" fmla="*/ 314325 w 1516857"/>
                    <a:gd name="connsiteY76" fmla="*/ 138113 h 464344"/>
                    <a:gd name="connsiteX77" fmla="*/ 304800 w 1516857"/>
                    <a:gd name="connsiteY77" fmla="*/ 135731 h 464344"/>
                    <a:gd name="connsiteX78" fmla="*/ 276225 w 1516857"/>
                    <a:gd name="connsiteY78" fmla="*/ 150019 h 464344"/>
                    <a:gd name="connsiteX79" fmla="*/ 269082 w 1516857"/>
                    <a:gd name="connsiteY79" fmla="*/ 157163 h 464344"/>
                    <a:gd name="connsiteX80" fmla="*/ 261938 w 1516857"/>
                    <a:gd name="connsiteY80" fmla="*/ 161925 h 464344"/>
                    <a:gd name="connsiteX81" fmla="*/ 254794 w 1516857"/>
                    <a:gd name="connsiteY81" fmla="*/ 169069 h 464344"/>
                    <a:gd name="connsiteX82" fmla="*/ 240507 w 1516857"/>
                    <a:gd name="connsiteY82" fmla="*/ 173831 h 464344"/>
                    <a:gd name="connsiteX83" fmla="*/ 233363 w 1516857"/>
                    <a:gd name="connsiteY83" fmla="*/ 176213 h 464344"/>
                    <a:gd name="connsiteX84" fmla="*/ 219075 w 1516857"/>
                    <a:gd name="connsiteY84" fmla="*/ 183356 h 464344"/>
                    <a:gd name="connsiteX85" fmla="*/ 204788 w 1516857"/>
                    <a:gd name="connsiteY85" fmla="*/ 192881 h 464344"/>
                    <a:gd name="connsiteX86" fmla="*/ 138113 w 1516857"/>
                    <a:gd name="connsiteY86" fmla="*/ 190500 h 464344"/>
                    <a:gd name="connsiteX87" fmla="*/ 109538 w 1516857"/>
                    <a:gd name="connsiteY87" fmla="*/ 192881 h 464344"/>
                    <a:gd name="connsiteX88" fmla="*/ 102394 w 1516857"/>
                    <a:gd name="connsiteY88" fmla="*/ 214313 h 464344"/>
                    <a:gd name="connsiteX89" fmla="*/ 85725 w 1516857"/>
                    <a:gd name="connsiteY89" fmla="*/ 235744 h 464344"/>
                    <a:gd name="connsiteX90" fmla="*/ 78582 w 1516857"/>
                    <a:gd name="connsiteY90" fmla="*/ 250031 h 464344"/>
                    <a:gd name="connsiteX91" fmla="*/ 71438 w 1516857"/>
                    <a:gd name="connsiteY91" fmla="*/ 257175 h 464344"/>
                    <a:gd name="connsiteX92" fmla="*/ 66675 w 1516857"/>
                    <a:gd name="connsiteY92" fmla="*/ 264319 h 464344"/>
                    <a:gd name="connsiteX93" fmla="*/ 57150 w 1516857"/>
                    <a:gd name="connsiteY93" fmla="*/ 276225 h 464344"/>
                    <a:gd name="connsiteX94" fmla="*/ 50007 w 1516857"/>
                    <a:gd name="connsiteY94" fmla="*/ 290513 h 464344"/>
                    <a:gd name="connsiteX95" fmla="*/ 45244 w 1516857"/>
                    <a:gd name="connsiteY95" fmla="*/ 297656 h 464344"/>
                    <a:gd name="connsiteX96" fmla="*/ 33338 w 1516857"/>
                    <a:gd name="connsiteY96" fmla="*/ 319088 h 464344"/>
                    <a:gd name="connsiteX97" fmla="*/ 14288 w 1516857"/>
                    <a:gd name="connsiteY97" fmla="*/ 347663 h 464344"/>
                    <a:gd name="connsiteX98" fmla="*/ 4763 w 1516857"/>
                    <a:gd name="connsiteY98" fmla="*/ 361950 h 464344"/>
                    <a:gd name="connsiteX99" fmla="*/ 0 w 1516857"/>
                    <a:gd name="connsiteY99" fmla="*/ 383381 h 464344"/>
                    <a:gd name="connsiteX100" fmla="*/ 2382 w 1516857"/>
                    <a:gd name="connsiteY100" fmla="*/ 442913 h 464344"/>
                    <a:gd name="connsiteX101" fmla="*/ 7144 w 1516857"/>
                    <a:gd name="connsiteY101" fmla="*/ 464344 h 464344"/>
                    <a:gd name="connsiteX0" fmla="*/ 1516857 w 1516857"/>
                    <a:gd name="connsiteY0" fmla="*/ 190500 h 464344"/>
                    <a:gd name="connsiteX1" fmla="*/ 1459707 w 1516857"/>
                    <a:gd name="connsiteY1" fmla="*/ 188119 h 464344"/>
                    <a:gd name="connsiteX2" fmla="*/ 1435894 w 1516857"/>
                    <a:gd name="connsiteY2" fmla="*/ 185738 h 464344"/>
                    <a:gd name="connsiteX3" fmla="*/ 1426369 w 1516857"/>
                    <a:gd name="connsiteY3" fmla="*/ 183356 h 464344"/>
                    <a:gd name="connsiteX4" fmla="*/ 1331119 w 1516857"/>
                    <a:gd name="connsiteY4" fmla="*/ 180975 h 464344"/>
                    <a:gd name="connsiteX5" fmla="*/ 1323975 w 1516857"/>
                    <a:gd name="connsiteY5" fmla="*/ 178594 h 464344"/>
                    <a:gd name="connsiteX6" fmla="*/ 1226344 w 1516857"/>
                    <a:gd name="connsiteY6" fmla="*/ 178594 h 464344"/>
                    <a:gd name="connsiteX7" fmla="*/ 1212057 w 1516857"/>
                    <a:gd name="connsiteY7" fmla="*/ 185738 h 464344"/>
                    <a:gd name="connsiteX8" fmla="*/ 1204913 w 1516857"/>
                    <a:gd name="connsiteY8" fmla="*/ 190500 h 464344"/>
                    <a:gd name="connsiteX9" fmla="*/ 1195388 w 1516857"/>
                    <a:gd name="connsiteY9" fmla="*/ 195263 h 464344"/>
                    <a:gd name="connsiteX10" fmla="*/ 1181100 w 1516857"/>
                    <a:gd name="connsiteY10" fmla="*/ 202406 h 464344"/>
                    <a:gd name="connsiteX11" fmla="*/ 1164432 w 1516857"/>
                    <a:gd name="connsiteY11" fmla="*/ 195263 h 464344"/>
                    <a:gd name="connsiteX12" fmla="*/ 1150144 w 1516857"/>
                    <a:gd name="connsiteY12" fmla="*/ 190500 h 464344"/>
                    <a:gd name="connsiteX13" fmla="*/ 1126332 w 1516857"/>
                    <a:gd name="connsiteY13" fmla="*/ 195263 h 464344"/>
                    <a:gd name="connsiteX14" fmla="*/ 1119188 w 1516857"/>
                    <a:gd name="connsiteY14" fmla="*/ 200025 h 464344"/>
                    <a:gd name="connsiteX15" fmla="*/ 1112044 w 1516857"/>
                    <a:gd name="connsiteY15" fmla="*/ 207169 h 464344"/>
                    <a:gd name="connsiteX16" fmla="*/ 1097757 w 1516857"/>
                    <a:gd name="connsiteY16" fmla="*/ 211931 h 464344"/>
                    <a:gd name="connsiteX17" fmla="*/ 1069182 w 1516857"/>
                    <a:gd name="connsiteY17" fmla="*/ 211931 h 464344"/>
                    <a:gd name="connsiteX18" fmla="*/ 1062038 w 1516857"/>
                    <a:gd name="connsiteY18" fmla="*/ 219075 h 464344"/>
                    <a:gd name="connsiteX19" fmla="*/ 1045369 w 1516857"/>
                    <a:gd name="connsiteY19" fmla="*/ 228600 h 464344"/>
                    <a:gd name="connsiteX20" fmla="*/ 1004888 w 1516857"/>
                    <a:gd name="connsiteY20" fmla="*/ 223838 h 464344"/>
                    <a:gd name="connsiteX21" fmla="*/ 997744 w 1516857"/>
                    <a:gd name="connsiteY21" fmla="*/ 221456 h 464344"/>
                    <a:gd name="connsiteX22" fmla="*/ 981075 w 1516857"/>
                    <a:gd name="connsiteY22" fmla="*/ 216694 h 464344"/>
                    <a:gd name="connsiteX23" fmla="*/ 973932 w 1516857"/>
                    <a:gd name="connsiteY23" fmla="*/ 211931 h 464344"/>
                    <a:gd name="connsiteX24" fmla="*/ 959644 w 1516857"/>
                    <a:gd name="connsiteY24" fmla="*/ 207169 h 464344"/>
                    <a:gd name="connsiteX25" fmla="*/ 952500 w 1516857"/>
                    <a:gd name="connsiteY25" fmla="*/ 202406 h 464344"/>
                    <a:gd name="connsiteX26" fmla="*/ 947738 w 1516857"/>
                    <a:gd name="connsiteY26" fmla="*/ 195263 h 464344"/>
                    <a:gd name="connsiteX27" fmla="*/ 940594 w 1516857"/>
                    <a:gd name="connsiteY27" fmla="*/ 192881 h 464344"/>
                    <a:gd name="connsiteX28" fmla="*/ 938213 w 1516857"/>
                    <a:gd name="connsiteY28" fmla="*/ 180975 h 464344"/>
                    <a:gd name="connsiteX29" fmla="*/ 923925 w 1516857"/>
                    <a:gd name="connsiteY29" fmla="*/ 176213 h 464344"/>
                    <a:gd name="connsiteX30" fmla="*/ 888207 w 1516857"/>
                    <a:gd name="connsiteY30" fmla="*/ 171450 h 464344"/>
                    <a:gd name="connsiteX31" fmla="*/ 881063 w 1516857"/>
                    <a:gd name="connsiteY31" fmla="*/ 157163 h 464344"/>
                    <a:gd name="connsiteX32" fmla="*/ 876300 w 1516857"/>
                    <a:gd name="connsiteY32" fmla="*/ 142875 h 464344"/>
                    <a:gd name="connsiteX33" fmla="*/ 864394 w 1516857"/>
                    <a:gd name="connsiteY33" fmla="*/ 140494 h 464344"/>
                    <a:gd name="connsiteX34" fmla="*/ 847725 w 1516857"/>
                    <a:gd name="connsiteY34" fmla="*/ 130969 h 464344"/>
                    <a:gd name="connsiteX35" fmla="*/ 840582 w 1516857"/>
                    <a:gd name="connsiteY35" fmla="*/ 128588 h 464344"/>
                    <a:gd name="connsiteX36" fmla="*/ 816769 w 1516857"/>
                    <a:gd name="connsiteY36" fmla="*/ 111919 h 464344"/>
                    <a:gd name="connsiteX37" fmla="*/ 809625 w 1516857"/>
                    <a:gd name="connsiteY37" fmla="*/ 109538 h 464344"/>
                    <a:gd name="connsiteX38" fmla="*/ 785813 w 1516857"/>
                    <a:gd name="connsiteY38" fmla="*/ 95250 h 464344"/>
                    <a:gd name="connsiteX39" fmla="*/ 778669 w 1516857"/>
                    <a:gd name="connsiteY39" fmla="*/ 69056 h 464344"/>
                    <a:gd name="connsiteX40" fmla="*/ 773907 w 1516857"/>
                    <a:gd name="connsiteY40" fmla="*/ 28575 h 464344"/>
                    <a:gd name="connsiteX41" fmla="*/ 769144 w 1516857"/>
                    <a:gd name="connsiteY41" fmla="*/ 14288 h 464344"/>
                    <a:gd name="connsiteX42" fmla="*/ 750094 w 1516857"/>
                    <a:gd name="connsiteY42" fmla="*/ 2381 h 464344"/>
                    <a:gd name="connsiteX43" fmla="*/ 742950 w 1516857"/>
                    <a:gd name="connsiteY43" fmla="*/ 0 h 464344"/>
                    <a:gd name="connsiteX44" fmla="*/ 726282 w 1516857"/>
                    <a:gd name="connsiteY44" fmla="*/ 2381 h 464344"/>
                    <a:gd name="connsiteX45" fmla="*/ 711994 w 1516857"/>
                    <a:gd name="connsiteY45" fmla="*/ 14288 h 464344"/>
                    <a:gd name="connsiteX46" fmla="*/ 697707 w 1516857"/>
                    <a:gd name="connsiteY46" fmla="*/ 19050 h 464344"/>
                    <a:gd name="connsiteX47" fmla="*/ 681038 w 1516857"/>
                    <a:gd name="connsiteY47" fmla="*/ 30956 h 464344"/>
                    <a:gd name="connsiteX48" fmla="*/ 673894 w 1516857"/>
                    <a:gd name="connsiteY48" fmla="*/ 33338 h 464344"/>
                    <a:gd name="connsiteX49" fmla="*/ 666750 w 1516857"/>
                    <a:gd name="connsiteY49" fmla="*/ 35719 h 464344"/>
                    <a:gd name="connsiteX50" fmla="*/ 659607 w 1516857"/>
                    <a:gd name="connsiteY50" fmla="*/ 40481 h 464344"/>
                    <a:gd name="connsiteX51" fmla="*/ 642938 w 1516857"/>
                    <a:gd name="connsiteY51" fmla="*/ 45244 h 464344"/>
                    <a:gd name="connsiteX52" fmla="*/ 635794 w 1516857"/>
                    <a:gd name="connsiteY52" fmla="*/ 50006 h 464344"/>
                    <a:gd name="connsiteX53" fmla="*/ 621507 w 1516857"/>
                    <a:gd name="connsiteY53" fmla="*/ 54769 h 464344"/>
                    <a:gd name="connsiteX54" fmla="*/ 607219 w 1516857"/>
                    <a:gd name="connsiteY54" fmla="*/ 59531 h 464344"/>
                    <a:gd name="connsiteX55" fmla="*/ 592932 w 1516857"/>
                    <a:gd name="connsiteY55" fmla="*/ 64294 h 464344"/>
                    <a:gd name="connsiteX56" fmla="*/ 585788 w 1516857"/>
                    <a:gd name="connsiteY56" fmla="*/ 61913 h 464344"/>
                    <a:gd name="connsiteX57" fmla="*/ 571500 w 1516857"/>
                    <a:gd name="connsiteY57" fmla="*/ 52388 h 464344"/>
                    <a:gd name="connsiteX58" fmla="*/ 557213 w 1516857"/>
                    <a:gd name="connsiteY58" fmla="*/ 47625 h 464344"/>
                    <a:gd name="connsiteX59" fmla="*/ 538163 w 1516857"/>
                    <a:gd name="connsiteY59" fmla="*/ 42863 h 464344"/>
                    <a:gd name="connsiteX60" fmla="*/ 531019 w 1516857"/>
                    <a:gd name="connsiteY60" fmla="*/ 47625 h 464344"/>
                    <a:gd name="connsiteX61" fmla="*/ 516732 w 1516857"/>
                    <a:gd name="connsiteY61" fmla="*/ 52388 h 464344"/>
                    <a:gd name="connsiteX62" fmla="*/ 509588 w 1516857"/>
                    <a:gd name="connsiteY62" fmla="*/ 54769 h 464344"/>
                    <a:gd name="connsiteX63" fmla="*/ 488157 w 1516857"/>
                    <a:gd name="connsiteY63" fmla="*/ 61913 h 464344"/>
                    <a:gd name="connsiteX64" fmla="*/ 473869 w 1516857"/>
                    <a:gd name="connsiteY64" fmla="*/ 66675 h 464344"/>
                    <a:gd name="connsiteX65" fmla="*/ 459582 w 1516857"/>
                    <a:gd name="connsiteY65" fmla="*/ 71438 h 464344"/>
                    <a:gd name="connsiteX66" fmla="*/ 452438 w 1516857"/>
                    <a:gd name="connsiteY66" fmla="*/ 73819 h 464344"/>
                    <a:gd name="connsiteX67" fmla="*/ 431007 w 1516857"/>
                    <a:gd name="connsiteY67" fmla="*/ 85725 h 464344"/>
                    <a:gd name="connsiteX68" fmla="*/ 423863 w 1516857"/>
                    <a:gd name="connsiteY68" fmla="*/ 90488 h 464344"/>
                    <a:gd name="connsiteX69" fmla="*/ 404813 w 1516857"/>
                    <a:gd name="connsiteY69" fmla="*/ 95250 h 464344"/>
                    <a:gd name="connsiteX70" fmla="*/ 397669 w 1516857"/>
                    <a:gd name="connsiteY70" fmla="*/ 100013 h 464344"/>
                    <a:gd name="connsiteX71" fmla="*/ 390525 w 1516857"/>
                    <a:gd name="connsiteY71" fmla="*/ 102394 h 464344"/>
                    <a:gd name="connsiteX72" fmla="*/ 383382 w 1516857"/>
                    <a:gd name="connsiteY72" fmla="*/ 116681 h 464344"/>
                    <a:gd name="connsiteX73" fmla="*/ 369094 w 1516857"/>
                    <a:gd name="connsiteY73" fmla="*/ 123825 h 464344"/>
                    <a:gd name="connsiteX74" fmla="*/ 335757 w 1516857"/>
                    <a:gd name="connsiteY74" fmla="*/ 126206 h 464344"/>
                    <a:gd name="connsiteX75" fmla="*/ 328613 w 1516857"/>
                    <a:gd name="connsiteY75" fmla="*/ 128588 h 464344"/>
                    <a:gd name="connsiteX76" fmla="*/ 314325 w 1516857"/>
                    <a:gd name="connsiteY76" fmla="*/ 138113 h 464344"/>
                    <a:gd name="connsiteX77" fmla="*/ 304800 w 1516857"/>
                    <a:gd name="connsiteY77" fmla="*/ 135731 h 464344"/>
                    <a:gd name="connsiteX78" fmla="*/ 276225 w 1516857"/>
                    <a:gd name="connsiteY78" fmla="*/ 150019 h 464344"/>
                    <a:gd name="connsiteX79" fmla="*/ 269082 w 1516857"/>
                    <a:gd name="connsiteY79" fmla="*/ 157163 h 464344"/>
                    <a:gd name="connsiteX80" fmla="*/ 261938 w 1516857"/>
                    <a:gd name="connsiteY80" fmla="*/ 161925 h 464344"/>
                    <a:gd name="connsiteX81" fmla="*/ 254794 w 1516857"/>
                    <a:gd name="connsiteY81" fmla="*/ 169069 h 464344"/>
                    <a:gd name="connsiteX82" fmla="*/ 240507 w 1516857"/>
                    <a:gd name="connsiteY82" fmla="*/ 173831 h 464344"/>
                    <a:gd name="connsiteX83" fmla="*/ 233363 w 1516857"/>
                    <a:gd name="connsiteY83" fmla="*/ 176213 h 464344"/>
                    <a:gd name="connsiteX84" fmla="*/ 219075 w 1516857"/>
                    <a:gd name="connsiteY84" fmla="*/ 183356 h 464344"/>
                    <a:gd name="connsiteX85" fmla="*/ 204788 w 1516857"/>
                    <a:gd name="connsiteY85" fmla="*/ 192881 h 464344"/>
                    <a:gd name="connsiteX86" fmla="*/ 138113 w 1516857"/>
                    <a:gd name="connsiteY86" fmla="*/ 190500 h 464344"/>
                    <a:gd name="connsiteX87" fmla="*/ 109538 w 1516857"/>
                    <a:gd name="connsiteY87" fmla="*/ 192881 h 464344"/>
                    <a:gd name="connsiteX88" fmla="*/ 102394 w 1516857"/>
                    <a:gd name="connsiteY88" fmla="*/ 214313 h 464344"/>
                    <a:gd name="connsiteX89" fmla="*/ 85725 w 1516857"/>
                    <a:gd name="connsiteY89" fmla="*/ 235744 h 464344"/>
                    <a:gd name="connsiteX90" fmla="*/ 78582 w 1516857"/>
                    <a:gd name="connsiteY90" fmla="*/ 250031 h 464344"/>
                    <a:gd name="connsiteX91" fmla="*/ 71438 w 1516857"/>
                    <a:gd name="connsiteY91" fmla="*/ 257175 h 464344"/>
                    <a:gd name="connsiteX92" fmla="*/ 66675 w 1516857"/>
                    <a:gd name="connsiteY92" fmla="*/ 264319 h 464344"/>
                    <a:gd name="connsiteX93" fmla="*/ 57150 w 1516857"/>
                    <a:gd name="connsiteY93" fmla="*/ 276225 h 464344"/>
                    <a:gd name="connsiteX94" fmla="*/ 50007 w 1516857"/>
                    <a:gd name="connsiteY94" fmla="*/ 290513 h 464344"/>
                    <a:gd name="connsiteX95" fmla="*/ 45244 w 1516857"/>
                    <a:gd name="connsiteY95" fmla="*/ 297656 h 464344"/>
                    <a:gd name="connsiteX96" fmla="*/ 33338 w 1516857"/>
                    <a:gd name="connsiteY96" fmla="*/ 319088 h 464344"/>
                    <a:gd name="connsiteX97" fmla="*/ 14288 w 1516857"/>
                    <a:gd name="connsiteY97" fmla="*/ 347663 h 464344"/>
                    <a:gd name="connsiteX98" fmla="*/ 4763 w 1516857"/>
                    <a:gd name="connsiteY98" fmla="*/ 361950 h 464344"/>
                    <a:gd name="connsiteX99" fmla="*/ 0 w 1516857"/>
                    <a:gd name="connsiteY99" fmla="*/ 383381 h 464344"/>
                    <a:gd name="connsiteX100" fmla="*/ 7144 w 1516857"/>
                    <a:gd name="connsiteY100" fmla="*/ 464344 h 464344"/>
                    <a:gd name="connsiteX0" fmla="*/ 1516857 w 1516857"/>
                    <a:gd name="connsiteY0" fmla="*/ 190500 h 383381"/>
                    <a:gd name="connsiteX1" fmla="*/ 1459707 w 1516857"/>
                    <a:gd name="connsiteY1" fmla="*/ 188119 h 383381"/>
                    <a:gd name="connsiteX2" fmla="*/ 1435894 w 1516857"/>
                    <a:gd name="connsiteY2" fmla="*/ 185738 h 383381"/>
                    <a:gd name="connsiteX3" fmla="*/ 1426369 w 1516857"/>
                    <a:gd name="connsiteY3" fmla="*/ 183356 h 383381"/>
                    <a:gd name="connsiteX4" fmla="*/ 1331119 w 1516857"/>
                    <a:gd name="connsiteY4" fmla="*/ 180975 h 383381"/>
                    <a:gd name="connsiteX5" fmla="*/ 1323975 w 1516857"/>
                    <a:gd name="connsiteY5" fmla="*/ 178594 h 383381"/>
                    <a:gd name="connsiteX6" fmla="*/ 1226344 w 1516857"/>
                    <a:gd name="connsiteY6" fmla="*/ 178594 h 383381"/>
                    <a:gd name="connsiteX7" fmla="*/ 1212057 w 1516857"/>
                    <a:gd name="connsiteY7" fmla="*/ 185738 h 383381"/>
                    <a:gd name="connsiteX8" fmla="*/ 1204913 w 1516857"/>
                    <a:gd name="connsiteY8" fmla="*/ 190500 h 383381"/>
                    <a:gd name="connsiteX9" fmla="*/ 1195388 w 1516857"/>
                    <a:gd name="connsiteY9" fmla="*/ 195263 h 383381"/>
                    <a:gd name="connsiteX10" fmla="*/ 1181100 w 1516857"/>
                    <a:gd name="connsiteY10" fmla="*/ 202406 h 383381"/>
                    <a:gd name="connsiteX11" fmla="*/ 1164432 w 1516857"/>
                    <a:gd name="connsiteY11" fmla="*/ 195263 h 383381"/>
                    <a:gd name="connsiteX12" fmla="*/ 1150144 w 1516857"/>
                    <a:gd name="connsiteY12" fmla="*/ 190500 h 383381"/>
                    <a:gd name="connsiteX13" fmla="*/ 1126332 w 1516857"/>
                    <a:gd name="connsiteY13" fmla="*/ 195263 h 383381"/>
                    <a:gd name="connsiteX14" fmla="*/ 1119188 w 1516857"/>
                    <a:gd name="connsiteY14" fmla="*/ 200025 h 383381"/>
                    <a:gd name="connsiteX15" fmla="*/ 1112044 w 1516857"/>
                    <a:gd name="connsiteY15" fmla="*/ 207169 h 383381"/>
                    <a:gd name="connsiteX16" fmla="*/ 1097757 w 1516857"/>
                    <a:gd name="connsiteY16" fmla="*/ 211931 h 383381"/>
                    <a:gd name="connsiteX17" fmla="*/ 1069182 w 1516857"/>
                    <a:gd name="connsiteY17" fmla="*/ 211931 h 383381"/>
                    <a:gd name="connsiteX18" fmla="*/ 1062038 w 1516857"/>
                    <a:gd name="connsiteY18" fmla="*/ 219075 h 383381"/>
                    <a:gd name="connsiteX19" fmla="*/ 1045369 w 1516857"/>
                    <a:gd name="connsiteY19" fmla="*/ 228600 h 383381"/>
                    <a:gd name="connsiteX20" fmla="*/ 1004888 w 1516857"/>
                    <a:gd name="connsiteY20" fmla="*/ 223838 h 383381"/>
                    <a:gd name="connsiteX21" fmla="*/ 997744 w 1516857"/>
                    <a:gd name="connsiteY21" fmla="*/ 221456 h 383381"/>
                    <a:gd name="connsiteX22" fmla="*/ 981075 w 1516857"/>
                    <a:gd name="connsiteY22" fmla="*/ 216694 h 383381"/>
                    <a:gd name="connsiteX23" fmla="*/ 973932 w 1516857"/>
                    <a:gd name="connsiteY23" fmla="*/ 211931 h 383381"/>
                    <a:gd name="connsiteX24" fmla="*/ 959644 w 1516857"/>
                    <a:gd name="connsiteY24" fmla="*/ 207169 h 383381"/>
                    <a:gd name="connsiteX25" fmla="*/ 952500 w 1516857"/>
                    <a:gd name="connsiteY25" fmla="*/ 202406 h 383381"/>
                    <a:gd name="connsiteX26" fmla="*/ 947738 w 1516857"/>
                    <a:gd name="connsiteY26" fmla="*/ 195263 h 383381"/>
                    <a:gd name="connsiteX27" fmla="*/ 940594 w 1516857"/>
                    <a:gd name="connsiteY27" fmla="*/ 192881 h 383381"/>
                    <a:gd name="connsiteX28" fmla="*/ 938213 w 1516857"/>
                    <a:gd name="connsiteY28" fmla="*/ 180975 h 383381"/>
                    <a:gd name="connsiteX29" fmla="*/ 923925 w 1516857"/>
                    <a:gd name="connsiteY29" fmla="*/ 176213 h 383381"/>
                    <a:gd name="connsiteX30" fmla="*/ 888207 w 1516857"/>
                    <a:gd name="connsiteY30" fmla="*/ 171450 h 383381"/>
                    <a:gd name="connsiteX31" fmla="*/ 881063 w 1516857"/>
                    <a:gd name="connsiteY31" fmla="*/ 157163 h 383381"/>
                    <a:gd name="connsiteX32" fmla="*/ 876300 w 1516857"/>
                    <a:gd name="connsiteY32" fmla="*/ 142875 h 383381"/>
                    <a:gd name="connsiteX33" fmla="*/ 864394 w 1516857"/>
                    <a:gd name="connsiteY33" fmla="*/ 140494 h 383381"/>
                    <a:gd name="connsiteX34" fmla="*/ 847725 w 1516857"/>
                    <a:gd name="connsiteY34" fmla="*/ 130969 h 383381"/>
                    <a:gd name="connsiteX35" fmla="*/ 840582 w 1516857"/>
                    <a:gd name="connsiteY35" fmla="*/ 128588 h 383381"/>
                    <a:gd name="connsiteX36" fmla="*/ 816769 w 1516857"/>
                    <a:gd name="connsiteY36" fmla="*/ 111919 h 383381"/>
                    <a:gd name="connsiteX37" fmla="*/ 809625 w 1516857"/>
                    <a:gd name="connsiteY37" fmla="*/ 109538 h 383381"/>
                    <a:gd name="connsiteX38" fmla="*/ 785813 w 1516857"/>
                    <a:gd name="connsiteY38" fmla="*/ 95250 h 383381"/>
                    <a:gd name="connsiteX39" fmla="*/ 778669 w 1516857"/>
                    <a:gd name="connsiteY39" fmla="*/ 69056 h 383381"/>
                    <a:gd name="connsiteX40" fmla="*/ 773907 w 1516857"/>
                    <a:gd name="connsiteY40" fmla="*/ 28575 h 383381"/>
                    <a:gd name="connsiteX41" fmla="*/ 769144 w 1516857"/>
                    <a:gd name="connsiteY41" fmla="*/ 14288 h 383381"/>
                    <a:gd name="connsiteX42" fmla="*/ 750094 w 1516857"/>
                    <a:gd name="connsiteY42" fmla="*/ 2381 h 383381"/>
                    <a:gd name="connsiteX43" fmla="*/ 742950 w 1516857"/>
                    <a:gd name="connsiteY43" fmla="*/ 0 h 383381"/>
                    <a:gd name="connsiteX44" fmla="*/ 726282 w 1516857"/>
                    <a:gd name="connsiteY44" fmla="*/ 2381 h 383381"/>
                    <a:gd name="connsiteX45" fmla="*/ 711994 w 1516857"/>
                    <a:gd name="connsiteY45" fmla="*/ 14288 h 383381"/>
                    <a:gd name="connsiteX46" fmla="*/ 697707 w 1516857"/>
                    <a:gd name="connsiteY46" fmla="*/ 19050 h 383381"/>
                    <a:gd name="connsiteX47" fmla="*/ 681038 w 1516857"/>
                    <a:gd name="connsiteY47" fmla="*/ 30956 h 383381"/>
                    <a:gd name="connsiteX48" fmla="*/ 673894 w 1516857"/>
                    <a:gd name="connsiteY48" fmla="*/ 33338 h 383381"/>
                    <a:gd name="connsiteX49" fmla="*/ 666750 w 1516857"/>
                    <a:gd name="connsiteY49" fmla="*/ 35719 h 383381"/>
                    <a:gd name="connsiteX50" fmla="*/ 659607 w 1516857"/>
                    <a:gd name="connsiteY50" fmla="*/ 40481 h 383381"/>
                    <a:gd name="connsiteX51" fmla="*/ 642938 w 1516857"/>
                    <a:gd name="connsiteY51" fmla="*/ 45244 h 383381"/>
                    <a:gd name="connsiteX52" fmla="*/ 635794 w 1516857"/>
                    <a:gd name="connsiteY52" fmla="*/ 50006 h 383381"/>
                    <a:gd name="connsiteX53" fmla="*/ 621507 w 1516857"/>
                    <a:gd name="connsiteY53" fmla="*/ 54769 h 383381"/>
                    <a:gd name="connsiteX54" fmla="*/ 607219 w 1516857"/>
                    <a:gd name="connsiteY54" fmla="*/ 59531 h 383381"/>
                    <a:gd name="connsiteX55" fmla="*/ 592932 w 1516857"/>
                    <a:gd name="connsiteY55" fmla="*/ 64294 h 383381"/>
                    <a:gd name="connsiteX56" fmla="*/ 585788 w 1516857"/>
                    <a:gd name="connsiteY56" fmla="*/ 61913 h 383381"/>
                    <a:gd name="connsiteX57" fmla="*/ 571500 w 1516857"/>
                    <a:gd name="connsiteY57" fmla="*/ 52388 h 383381"/>
                    <a:gd name="connsiteX58" fmla="*/ 557213 w 1516857"/>
                    <a:gd name="connsiteY58" fmla="*/ 47625 h 383381"/>
                    <a:gd name="connsiteX59" fmla="*/ 538163 w 1516857"/>
                    <a:gd name="connsiteY59" fmla="*/ 42863 h 383381"/>
                    <a:gd name="connsiteX60" fmla="*/ 531019 w 1516857"/>
                    <a:gd name="connsiteY60" fmla="*/ 47625 h 383381"/>
                    <a:gd name="connsiteX61" fmla="*/ 516732 w 1516857"/>
                    <a:gd name="connsiteY61" fmla="*/ 52388 h 383381"/>
                    <a:gd name="connsiteX62" fmla="*/ 509588 w 1516857"/>
                    <a:gd name="connsiteY62" fmla="*/ 54769 h 383381"/>
                    <a:gd name="connsiteX63" fmla="*/ 488157 w 1516857"/>
                    <a:gd name="connsiteY63" fmla="*/ 61913 h 383381"/>
                    <a:gd name="connsiteX64" fmla="*/ 473869 w 1516857"/>
                    <a:gd name="connsiteY64" fmla="*/ 66675 h 383381"/>
                    <a:gd name="connsiteX65" fmla="*/ 459582 w 1516857"/>
                    <a:gd name="connsiteY65" fmla="*/ 71438 h 383381"/>
                    <a:gd name="connsiteX66" fmla="*/ 452438 w 1516857"/>
                    <a:gd name="connsiteY66" fmla="*/ 73819 h 383381"/>
                    <a:gd name="connsiteX67" fmla="*/ 431007 w 1516857"/>
                    <a:gd name="connsiteY67" fmla="*/ 85725 h 383381"/>
                    <a:gd name="connsiteX68" fmla="*/ 423863 w 1516857"/>
                    <a:gd name="connsiteY68" fmla="*/ 90488 h 383381"/>
                    <a:gd name="connsiteX69" fmla="*/ 404813 w 1516857"/>
                    <a:gd name="connsiteY69" fmla="*/ 95250 h 383381"/>
                    <a:gd name="connsiteX70" fmla="*/ 397669 w 1516857"/>
                    <a:gd name="connsiteY70" fmla="*/ 100013 h 383381"/>
                    <a:gd name="connsiteX71" fmla="*/ 390525 w 1516857"/>
                    <a:gd name="connsiteY71" fmla="*/ 102394 h 383381"/>
                    <a:gd name="connsiteX72" fmla="*/ 383382 w 1516857"/>
                    <a:gd name="connsiteY72" fmla="*/ 116681 h 383381"/>
                    <a:gd name="connsiteX73" fmla="*/ 369094 w 1516857"/>
                    <a:gd name="connsiteY73" fmla="*/ 123825 h 383381"/>
                    <a:gd name="connsiteX74" fmla="*/ 335757 w 1516857"/>
                    <a:gd name="connsiteY74" fmla="*/ 126206 h 383381"/>
                    <a:gd name="connsiteX75" fmla="*/ 328613 w 1516857"/>
                    <a:gd name="connsiteY75" fmla="*/ 128588 h 383381"/>
                    <a:gd name="connsiteX76" fmla="*/ 314325 w 1516857"/>
                    <a:gd name="connsiteY76" fmla="*/ 138113 h 383381"/>
                    <a:gd name="connsiteX77" fmla="*/ 304800 w 1516857"/>
                    <a:gd name="connsiteY77" fmla="*/ 135731 h 383381"/>
                    <a:gd name="connsiteX78" fmla="*/ 276225 w 1516857"/>
                    <a:gd name="connsiteY78" fmla="*/ 150019 h 383381"/>
                    <a:gd name="connsiteX79" fmla="*/ 269082 w 1516857"/>
                    <a:gd name="connsiteY79" fmla="*/ 157163 h 383381"/>
                    <a:gd name="connsiteX80" fmla="*/ 261938 w 1516857"/>
                    <a:gd name="connsiteY80" fmla="*/ 161925 h 383381"/>
                    <a:gd name="connsiteX81" fmla="*/ 254794 w 1516857"/>
                    <a:gd name="connsiteY81" fmla="*/ 169069 h 383381"/>
                    <a:gd name="connsiteX82" fmla="*/ 240507 w 1516857"/>
                    <a:gd name="connsiteY82" fmla="*/ 173831 h 383381"/>
                    <a:gd name="connsiteX83" fmla="*/ 233363 w 1516857"/>
                    <a:gd name="connsiteY83" fmla="*/ 176213 h 383381"/>
                    <a:gd name="connsiteX84" fmla="*/ 219075 w 1516857"/>
                    <a:gd name="connsiteY84" fmla="*/ 183356 h 383381"/>
                    <a:gd name="connsiteX85" fmla="*/ 204788 w 1516857"/>
                    <a:gd name="connsiteY85" fmla="*/ 192881 h 383381"/>
                    <a:gd name="connsiteX86" fmla="*/ 138113 w 1516857"/>
                    <a:gd name="connsiteY86" fmla="*/ 190500 h 383381"/>
                    <a:gd name="connsiteX87" fmla="*/ 109538 w 1516857"/>
                    <a:gd name="connsiteY87" fmla="*/ 192881 h 383381"/>
                    <a:gd name="connsiteX88" fmla="*/ 102394 w 1516857"/>
                    <a:gd name="connsiteY88" fmla="*/ 214313 h 383381"/>
                    <a:gd name="connsiteX89" fmla="*/ 85725 w 1516857"/>
                    <a:gd name="connsiteY89" fmla="*/ 235744 h 383381"/>
                    <a:gd name="connsiteX90" fmla="*/ 78582 w 1516857"/>
                    <a:gd name="connsiteY90" fmla="*/ 250031 h 383381"/>
                    <a:gd name="connsiteX91" fmla="*/ 71438 w 1516857"/>
                    <a:gd name="connsiteY91" fmla="*/ 257175 h 383381"/>
                    <a:gd name="connsiteX92" fmla="*/ 66675 w 1516857"/>
                    <a:gd name="connsiteY92" fmla="*/ 264319 h 383381"/>
                    <a:gd name="connsiteX93" fmla="*/ 57150 w 1516857"/>
                    <a:gd name="connsiteY93" fmla="*/ 276225 h 383381"/>
                    <a:gd name="connsiteX94" fmla="*/ 50007 w 1516857"/>
                    <a:gd name="connsiteY94" fmla="*/ 290513 h 383381"/>
                    <a:gd name="connsiteX95" fmla="*/ 45244 w 1516857"/>
                    <a:gd name="connsiteY95" fmla="*/ 297656 h 383381"/>
                    <a:gd name="connsiteX96" fmla="*/ 33338 w 1516857"/>
                    <a:gd name="connsiteY96" fmla="*/ 319088 h 383381"/>
                    <a:gd name="connsiteX97" fmla="*/ 14288 w 1516857"/>
                    <a:gd name="connsiteY97" fmla="*/ 347663 h 383381"/>
                    <a:gd name="connsiteX98" fmla="*/ 4763 w 1516857"/>
                    <a:gd name="connsiteY98" fmla="*/ 361950 h 383381"/>
                    <a:gd name="connsiteX99" fmla="*/ 0 w 1516857"/>
                    <a:gd name="connsiteY99" fmla="*/ 383381 h 383381"/>
                    <a:gd name="connsiteX0" fmla="*/ 1552917 w 1552917"/>
                    <a:gd name="connsiteY0" fmla="*/ 190500 h 364680"/>
                    <a:gd name="connsiteX1" fmla="*/ 1495767 w 1552917"/>
                    <a:gd name="connsiteY1" fmla="*/ 188119 h 364680"/>
                    <a:gd name="connsiteX2" fmla="*/ 1471954 w 1552917"/>
                    <a:gd name="connsiteY2" fmla="*/ 185738 h 364680"/>
                    <a:gd name="connsiteX3" fmla="*/ 1462429 w 1552917"/>
                    <a:gd name="connsiteY3" fmla="*/ 183356 h 364680"/>
                    <a:gd name="connsiteX4" fmla="*/ 1367179 w 1552917"/>
                    <a:gd name="connsiteY4" fmla="*/ 180975 h 364680"/>
                    <a:gd name="connsiteX5" fmla="*/ 1360035 w 1552917"/>
                    <a:gd name="connsiteY5" fmla="*/ 178594 h 364680"/>
                    <a:gd name="connsiteX6" fmla="*/ 1262404 w 1552917"/>
                    <a:gd name="connsiteY6" fmla="*/ 178594 h 364680"/>
                    <a:gd name="connsiteX7" fmla="*/ 1248117 w 1552917"/>
                    <a:gd name="connsiteY7" fmla="*/ 185738 h 364680"/>
                    <a:gd name="connsiteX8" fmla="*/ 1240973 w 1552917"/>
                    <a:gd name="connsiteY8" fmla="*/ 190500 h 364680"/>
                    <a:gd name="connsiteX9" fmla="*/ 1231448 w 1552917"/>
                    <a:gd name="connsiteY9" fmla="*/ 195263 h 364680"/>
                    <a:gd name="connsiteX10" fmla="*/ 1217160 w 1552917"/>
                    <a:gd name="connsiteY10" fmla="*/ 202406 h 364680"/>
                    <a:gd name="connsiteX11" fmla="*/ 1200492 w 1552917"/>
                    <a:gd name="connsiteY11" fmla="*/ 195263 h 364680"/>
                    <a:gd name="connsiteX12" fmla="*/ 1186204 w 1552917"/>
                    <a:gd name="connsiteY12" fmla="*/ 190500 h 364680"/>
                    <a:gd name="connsiteX13" fmla="*/ 1162392 w 1552917"/>
                    <a:gd name="connsiteY13" fmla="*/ 195263 h 364680"/>
                    <a:gd name="connsiteX14" fmla="*/ 1155248 w 1552917"/>
                    <a:gd name="connsiteY14" fmla="*/ 200025 h 364680"/>
                    <a:gd name="connsiteX15" fmla="*/ 1148104 w 1552917"/>
                    <a:gd name="connsiteY15" fmla="*/ 207169 h 364680"/>
                    <a:gd name="connsiteX16" fmla="*/ 1133817 w 1552917"/>
                    <a:gd name="connsiteY16" fmla="*/ 211931 h 364680"/>
                    <a:gd name="connsiteX17" fmla="*/ 1105242 w 1552917"/>
                    <a:gd name="connsiteY17" fmla="*/ 211931 h 364680"/>
                    <a:gd name="connsiteX18" fmla="*/ 1098098 w 1552917"/>
                    <a:gd name="connsiteY18" fmla="*/ 219075 h 364680"/>
                    <a:gd name="connsiteX19" fmla="*/ 1081429 w 1552917"/>
                    <a:gd name="connsiteY19" fmla="*/ 228600 h 364680"/>
                    <a:gd name="connsiteX20" fmla="*/ 1040948 w 1552917"/>
                    <a:gd name="connsiteY20" fmla="*/ 223838 h 364680"/>
                    <a:gd name="connsiteX21" fmla="*/ 1033804 w 1552917"/>
                    <a:gd name="connsiteY21" fmla="*/ 221456 h 364680"/>
                    <a:gd name="connsiteX22" fmla="*/ 1017135 w 1552917"/>
                    <a:gd name="connsiteY22" fmla="*/ 216694 h 364680"/>
                    <a:gd name="connsiteX23" fmla="*/ 1009992 w 1552917"/>
                    <a:gd name="connsiteY23" fmla="*/ 211931 h 364680"/>
                    <a:gd name="connsiteX24" fmla="*/ 995704 w 1552917"/>
                    <a:gd name="connsiteY24" fmla="*/ 207169 h 364680"/>
                    <a:gd name="connsiteX25" fmla="*/ 988560 w 1552917"/>
                    <a:gd name="connsiteY25" fmla="*/ 202406 h 364680"/>
                    <a:gd name="connsiteX26" fmla="*/ 983798 w 1552917"/>
                    <a:gd name="connsiteY26" fmla="*/ 195263 h 364680"/>
                    <a:gd name="connsiteX27" fmla="*/ 976654 w 1552917"/>
                    <a:gd name="connsiteY27" fmla="*/ 192881 h 364680"/>
                    <a:gd name="connsiteX28" fmla="*/ 974273 w 1552917"/>
                    <a:gd name="connsiteY28" fmla="*/ 180975 h 364680"/>
                    <a:gd name="connsiteX29" fmla="*/ 959985 w 1552917"/>
                    <a:gd name="connsiteY29" fmla="*/ 176213 h 364680"/>
                    <a:gd name="connsiteX30" fmla="*/ 924267 w 1552917"/>
                    <a:gd name="connsiteY30" fmla="*/ 171450 h 364680"/>
                    <a:gd name="connsiteX31" fmla="*/ 917123 w 1552917"/>
                    <a:gd name="connsiteY31" fmla="*/ 157163 h 364680"/>
                    <a:gd name="connsiteX32" fmla="*/ 912360 w 1552917"/>
                    <a:gd name="connsiteY32" fmla="*/ 142875 h 364680"/>
                    <a:gd name="connsiteX33" fmla="*/ 900454 w 1552917"/>
                    <a:gd name="connsiteY33" fmla="*/ 140494 h 364680"/>
                    <a:gd name="connsiteX34" fmla="*/ 883785 w 1552917"/>
                    <a:gd name="connsiteY34" fmla="*/ 130969 h 364680"/>
                    <a:gd name="connsiteX35" fmla="*/ 876642 w 1552917"/>
                    <a:gd name="connsiteY35" fmla="*/ 128588 h 364680"/>
                    <a:gd name="connsiteX36" fmla="*/ 852829 w 1552917"/>
                    <a:gd name="connsiteY36" fmla="*/ 111919 h 364680"/>
                    <a:gd name="connsiteX37" fmla="*/ 845685 w 1552917"/>
                    <a:gd name="connsiteY37" fmla="*/ 109538 h 364680"/>
                    <a:gd name="connsiteX38" fmla="*/ 821873 w 1552917"/>
                    <a:gd name="connsiteY38" fmla="*/ 95250 h 364680"/>
                    <a:gd name="connsiteX39" fmla="*/ 814729 w 1552917"/>
                    <a:gd name="connsiteY39" fmla="*/ 69056 h 364680"/>
                    <a:gd name="connsiteX40" fmla="*/ 809967 w 1552917"/>
                    <a:gd name="connsiteY40" fmla="*/ 28575 h 364680"/>
                    <a:gd name="connsiteX41" fmla="*/ 805204 w 1552917"/>
                    <a:gd name="connsiteY41" fmla="*/ 14288 h 364680"/>
                    <a:gd name="connsiteX42" fmla="*/ 786154 w 1552917"/>
                    <a:gd name="connsiteY42" fmla="*/ 2381 h 364680"/>
                    <a:gd name="connsiteX43" fmla="*/ 779010 w 1552917"/>
                    <a:gd name="connsiteY43" fmla="*/ 0 h 364680"/>
                    <a:gd name="connsiteX44" fmla="*/ 762342 w 1552917"/>
                    <a:gd name="connsiteY44" fmla="*/ 2381 h 364680"/>
                    <a:gd name="connsiteX45" fmla="*/ 748054 w 1552917"/>
                    <a:gd name="connsiteY45" fmla="*/ 14288 h 364680"/>
                    <a:gd name="connsiteX46" fmla="*/ 733767 w 1552917"/>
                    <a:gd name="connsiteY46" fmla="*/ 19050 h 364680"/>
                    <a:gd name="connsiteX47" fmla="*/ 717098 w 1552917"/>
                    <a:gd name="connsiteY47" fmla="*/ 30956 h 364680"/>
                    <a:gd name="connsiteX48" fmla="*/ 709954 w 1552917"/>
                    <a:gd name="connsiteY48" fmla="*/ 33338 h 364680"/>
                    <a:gd name="connsiteX49" fmla="*/ 702810 w 1552917"/>
                    <a:gd name="connsiteY49" fmla="*/ 35719 h 364680"/>
                    <a:gd name="connsiteX50" fmla="*/ 695667 w 1552917"/>
                    <a:gd name="connsiteY50" fmla="*/ 40481 h 364680"/>
                    <a:gd name="connsiteX51" fmla="*/ 678998 w 1552917"/>
                    <a:gd name="connsiteY51" fmla="*/ 45244 h 364680"/>
                    <a:gd name="connsiteX52" fmla="*/ 671854 w 1552917"/>
                    <a:gd name="connsiteY52" fmla="*/ 50006 h 364680"/>
                    <a:gd name="connsiteX53" fmla="*/ 657567 w 1552917"/>
                    <a:gd name="connsiteY53" fmla="*/ 54769 h 364680"/>
                    <a:gd name="connsiteX54" fmla="*/ 643279 w 1552917"/>
                    <a:gd name="connsiteY54" fmla="*/ 59531 h 364680"/>
                    <a:gd name="connsiteX55" fmla="*/ 628992 w 1552917"/>
                    <a:gd name="connsiteY55" fmla="*/ 64294 h 364680"/>
                    <a:gd name="connsiteX56" fmla="*/ 621848 w 1552917"/>
                    <a:gd name="connsiteY56" fmla="*/ 61913 h 364680"/>
                    <a:gd name="connsiteX57" fmla="*/ 607560 w 1552917"/>
                    <a:gd name="connsiteY57" fmla="*/ 52388 h 364680"/>
                    <a:gd name="connsiteX58" fmla="*/ 593273 w 1552917"/>
                    <a:gd name="connsiteY58" fmla="*/ 47625 h 364680"/>
                    <a:gd name="connsiteX59" fmla="*/ 574223 w 1552917"/>
                    <a:gd name="connsiteY59" fmla="*/ 42863 h 364680"/>
                    <a:gd name="connsiteX60" fmla="*/ 567079 w 1552917"/>
                    <a:gd name="connsiteY60" fmla="*/ 47625 h 364680"/>
                    <a:gd name="connsiteX61" fmla="*/ 552792 w 1552917"/>
                    <a:gd name="connsiteY61" fmla="*/ 52388 h 364680"/>
                    <a:gd name="connsiteX62" fmla="*/ 545648 w 1552917"/>
                    <a:gd name="connsiteY62" fmla="*/ 54769 h 364680"/>
                    <a:gd name="connsiteX63" fmla="*/ 524217 w 1552917"/>
                    <a:gd name="connsiteY63" fmla="*/ 61913 h 364680"/>
                    <a:gd name="connsiteX64" fmla="*/ 509929 w 1552917"/>
                    <a:gd name="connsiteY64" fmla="*/ 66675 h 364680"/>
                    <a:gd name="connsiteX65" fmla="*/ 495642 w 1552917"/>
                    <a:gd name="connsiteY65" fmla="*/ 71438 h 364680"/>
                    <a:gd name="connsiteX66" fmla="*/ 488498 w 1552917"/>
                    <a:gd name="connsiteY66" fmla="*/ 73819 h 364680"/>
                    <a:gd name="connsiteX67" fmla="*/ 467067 w 1552917"/>
                    <a:gd name="connsiteY67" fmla="*/ 85725 h 364680"/>
                    <a:gd name="connsiteX68" fmla="*/ 459923 w 1552917"/>
                    <a:gd name="connsiteY68" fmla="*/ 90488 h 364680"/>
                    <a:gd name="connsiteX69" fmla="*/ 440873 w 1552917"/>
                    <a:gd name="connsiteY69" fmla="*/ 95250 h 364680"/>
                    <a:gd name="connsiteX70" fmla="*/ 433729 w 1552917"/>
                    <a:gd name="connsiteY70" fmla="*/ 100013 h 364680"/>
                    <a:gd name="connsiteX71" fmla="*/ 426585 w 1552917"/>
                    <a:gd name="connsiteY71" fmla="*/ 102394 h 364680"/>
                    <a:gd name="connsiteX72" fmla="*/ 419442 w 1552917"/>
                    <a:gd name="connsiteY72" fmla="*/ 116681 h 364680"/>
                    <a:gd name="connsiteX73" fmla="*/ 405154 w 1552917"/>
                    <a:gd name="connsiteY73" fmla="*/ 123825 h 364680"/>
                    <a:gd name="connsiteX74" fmla="*/ 371817 w 1552917"/>
                    <a:gd name="connsiteY74" fmla="*/ 126206 h 364680"/>
                    <a:gd name="connsiteX75" fmla="*/ 364673 w 1552917"/>
                    <a:gd name="connsiteY75" fmla="*/ 128588 h 364680"/>
                    <a:gd name="connsiteX76" fmla="*/ 350385 w 1552917"/>
                    <a:gd name="connsiteY76" fmla="*/ 138113 h 364680"/>
                    <a:gd name="connsiteX77" fmla="*/ 340860 w 1552917"/>
                    <a:gd name="connsiteY77" fmla="*/ 135731 h 364680"/>
                    <a:gd name="connsiteX78" fmla="*/ 312285 w 1552917"/>
                    <a:gd name="connsiteY78" fmla="*/ 150019 h 364680"/>
                    <a:gd name="connsiteX79" fmla="*/ 305142 w 1552917"/>
                    <a:gd name="connsiteY79" fmla="*/ 157163 h 364680"/>
                    <a:gd name="connsiteX80" fmla="*/ 297998 w 1552917"/>
                    <a:gd name="connsiteY80" fmla="*/ 161925 h 364680"/>
                    <a:gd name="connsiteX81" fmla="*/ 290854 w 1552917"/>
                    <a:gd name="connsiteY81" fmla="*/ 169069 h 364680"/>
                    <a:gd name="connsiteX82" fmla="*/ 276567 w 1552917"/>
                    <a:gd name="connsiteY82" fmla="*/ 173831 h 364680"/>
                    <a:gd name="connsiteX83" fmla="*/ 269423 w 1552917"/>
                    <a:gd name="connsiteY83" fmla="*/ 176213 h 364680"/>
                    <a:gd name="connsiteX84" fmla="*/ 255135 w 1552917"/>
                    <a:gd name="connsiteY84" fmla="*/ 183356 h 364680"/>
                    <a:gd name="connsiteX85" fmla="*/ 240848 w 1552917"/>
                    <a:gd name="connsiteY85" fmla="*/ 192881 h 364680"/>
                    <a:gd name="connsiteX86" fmla="*/ 174173 w 1552917"/>
                    <a:gd name="connsiteY86" fmla="*/ 190500 h 364680"/>
                    <a:gd name="connsiteX87" fmla="*/ 145598 w 1552917"/>
                    <a:gd name="connsiteY87" fmla="*/ 192881 h 364680"/>
                    <a:gd name="connsiteX88" fmla="*/ 138454 w 1552917"/>
                    <a:gd name="connsiteY88" fmla="*/ 214313 h 364680"/>
                    <a:gd name="connsiteX89" fmla="*/ 121785 w 1552917"/>
                    <a:gd name="connsiteY89" fmla="*/ 235744 h 364680"/>
                    <a:gd name="connsiteX90" fmla="*/ 114642 w 1552917"/>
                    <a:gd name="connsiteY90" fmla="*/ 250031 h 364680"/>
                    <a:gd name="connsiteX91" fmla="*/ 107498 w 1552917"/>
                    <a:gd name="connsiteY91" fmla="*/ 257175 h 364680"/>
                    <a:gd name="connsiteX92" fmla="*/ 102735 w 1552917"/>
                    <a:gd name="connsiteY92" fmla="*/ 264319 h 364680"/>
                    <a:gd name="connsiteX93" fmla="*/ 93210 w 1552917"/>
                    <a:gd name="connsiteY93" fmla="*/ 276225 h 364680"/>
                    <a:gd name="connsiteX94" fmla="*/ 86067 w 1552917"/>
                    <a:gd name="connsiteY94" fmla="*/ 290513 h 364680"/>
                    <a:gd name="connsiteX95" fmla="*/ 81304 w 1552917"/>
                    <a:gd name="connsiteY95" fmla="*/ 297656 h 364680"/>
                    <a:gd name="connsiteX96" fmla="*/ 69398 w 1552917"/>
                    <a:gd name="connsiteY96" fmla="*/ 319088 h 364680"/>
                    <a:gd name="connsiteX97" fmla="*/ 50348 w 1552917"/>
                    <a:gd name="connsiteY97" fmla="*/ 347663 h 364680"/>
                    <a:gd name="connsiteX98" fmla="*/ 40823 w 1552917"/>
                    <a:gd name="connsiteY98" fmla="*/ 361950 h 364680"/>
                    <a:gd name="connsiteX99" fmla="*/ 0 w 1552917"/>
                    <a:gd name="connsiteY99" fmla="*/ 359569 h 364680"/>
                    <a:gd name="connsiteX0" fmla="*/ 1584470 w 1584470"/>
                    <a:gd name="connsiteY0" fmla="*/ 190500 h 363551"/>
                    <a:gd name="connsiteX1" fmla="*/ 1527320 w 1584470"/>
                    <a:gd name="connsiteY1" fmla="*/ 188119 h 363551"/>
                    <a:gd name="connsiteX2" fmla="*/ 1503507 w 1584470"/>
                    <a:gd name="connsiteY2" fmla="*/ 185738 h 363551"/>
                    <a:gd name="connsiteX3" fmla="*/ 1493982 w 1584470"/>
                    <a:gd name="connsiteY3" fmla="*/ 183356 h 363551"/>
                    <a:gd name="connsiteX4" fmla="*/ 1398732 w 1584470"/>
                    <a:gd name="connsiteY4" fmla="*/ 180975 h 363551"/>
                    <a:gd name="connsiteX5" fmla="*/ 1391588 w 1584470"/>
                    <a:gd name="connsiteY5" fmla="*/ 178594 h 363551"/>
                    <a:gd name="connsiteX6" fmla="*/ 1293957 w 1584470"/>
                    <a:gd name="connsiteY6" fmla="*/ 178594 h 363551"/>
                    <a:gd name="connsiteX7" fmla="*/ 1279670 w 1584470"/>
                    <a:gd name="connsiteY7" fmla="*/ 185738 h 363551"/>
                    <a:gd name="connsiteX8" fmla="*/ 1272526 w 1584470"/>
                    <a:gd name="connsiteY8" fmla="*/ 190500 h 363551"/>
                    <a:gd name="connsiteX9" fmla="*/ 1263001 w 1584470"/>
                    <a:gd name="connsiteY9" fmla="*/ 195263 h 363551"/>
                    <a:gd name="connsiteX10" fmla="*/ 1248713 w 1584470"/>
                    <a:gd name="connsiteY10" fmla="*/ 202406 h 363551"/>
                    <a:gd name="connsiteX11" fmla="*/ 1232045 w 1584470"/>
                    <a:gd name="connsiteY11" fmla="*/ 195263 h 363551"/>
                    <a:gd name="connsiteX12" fmla="*/ 1217757 w 1584470"/>
                    <a:gd name="connsiteY12" fmla="*/ 190500 h 363551"/>
                    <a:gd name="connsiteX13" fmla="*/ 1193945 w 1584470"/>
                    <a:gd name="connsiteY13" fmla="*/ 195263 h 363551"/>
                    <a:gd name="connsiteX14" fmla="*/ 1186801 w 1584470"/>
                    <a:gd name="connsiteY14" fmla="*/ 200025 h 363551"/>
                    <a:gd name="connsiteX15" fmla="*/ 1179657 w 1584470"/>
                    <a:gd name="connsiteY15" fmla="*/ 207169 h 363551"/>
                    <a:gd name="connsiteX16" fmla="*/ 1165370 w 1584470"/>
                    <a:gd name="connsiteY16" fmla="*/ 211931 h 363551"/>
                    <a:gd name="connsiteX17" fmla="*/ 1136795 w 1584470"/>
                    <a:gd name="connsiteY17" fmla="*/ 211931 h 363551"/>
                    <a:gd name="connsiteX18" fmla="*/ 1129651 w 1584470"/>
                    <a:gd name="connsiteY18" fmla="*/ 219075 h 363551"/>
                    <a:gd name="connsiteX19" fmla="*/ 1112982 w 1584470"/>
                    <a:gd name="connsiteY19" fmla="*/ 228600 h 363551"/>
                    <a:gd name="connsiteX20" fmla="*/ 1072501 w 1584470"/>
                    <a:gd name="connsiteY20" fmla="*/ 223838 h 363551"/>
                    <a:gd name="connsiteX21" fmla="*/ 1065357 w 1584470"/>
                    <a:gd name="connsiteY21" fmla="*/ 221456 h 363551"/>
                    <a:gd name="connsiteX22" fmla="*/ 1048688 w 1584470"/>
                    <a:gd name="connsiteY22" fmla="*/ 216694 h 363551"/>
                    <a:gd name="connsiteX23" fmla="*/ 1041545 w 1584470"/>
                    <a:gd name="connsiteY23" fmla="*/ 211931 h 363551"/>
                    <a:gd name="connsiteX24" fmla="*/ 1027257 w 1584470"/>
                    <a:gd name="connsiteY24" fmla="*/ 207169 h 363551"/>
                    <a:gd name="connsiteX25" fmla="*/ 1020113 w 1584470"/>
                    <a:gd name="connsiteY25" fmla="*/ 202406 h 363551"/>
                    <a:gd name="connsiteX26" fmla="*/ 1015351 w 1584470"/>
                    <a:gd name="connsiteY26" fmla="*/ 195263 h 363551"/>
                    <a:gd name="connsiteX27" fmla="*/ 1008207 w 1584470"/>
                    <a:gd name="connsiteY27" fmla="*/ 192881 h 363551"/>
                    <a:gd name="connsiteX28" fmla="*/ 1005826 w 1584470"/>
                    <a:gd name="connsiteY28" fmla="*/ 180975 h 363551"/>
                    <a:gd name="connsiteX29" fmla="*/ 991538 w 1584470"/>
                    <a:gd name="connsiteY29" fmla="*/ 176213 h 363551"/>
                    <a:gd name="connsiteX30" fmla="*/ 955820 w 1584470"/>
                    <a:gd name="connsiteY30" fmla="*/ 171450 h 363551"/>
                    <a:gd name="connsiteX31" fmla="*/ 948676 w 1584470"/>
                    <a:gd name="connsiteY31" fmla="*/ 157163 h 363551"/>
                    <a:gd name="connsiteX32" fmla="*/ 943913 w 1584470"/>
                    <a:gd name="connsiteY32" fmla="*/ 142875 h 363551"/>
                    <a:gd name="connsiteX33" fmla="*/ 932007 w 1584470"/>
                    <a:gd name="connsiteY33" fmla="*/ 140494 h 363551"/>
                    <a:gd name="connsiteX34" fmla="*/ 915338 w 1584470"/>
                    <a:gd name="connsiteY34" fmla="*/ 130969 h 363551"/>
                    <a:gd name="connsiteX35" fmla="*/ 908195 w 1584470"/>
                    <a:gd name="connsiteY35" fmla="*/ 128588 h 363551"/>
                    <a:gd name="connsiteX36" fmla="*/ 884382 w 1584470"/>
                    <a:gd name="connsiteY36" fmla="*/ 111919 h 363551"/>
                    <a:gd name="connsiteX37" fmla="*/ 877238 w 1584470"/>
                    <a:gd name="connsiteY37" fmla="*/ 109538 h 363551"/>
                    <a:gd name="connsiteX38" fmla="*/ 853426 w 1584470"/>
                    <a:gd name="connsiteY38" fmla="*/ 95250 h 363551"/>
                    <a:gd name="connsiteX39" fmla="*/ 846282 w 1584470"/>
                    <a:gd name="connsiteY39" fmla="*/ 69056 h 363551"/>
                    <a:gd name="connsiteX40" fmla="*/ 841520 w 1584470"/>
                    <a:gd name="connsiteY40" fmla="*/ 28575 h 363551"/>
                    <a:gd name="connsiteX41" fmla="*/ 836757 w 1584470"/>
                    <a:gd name="connsiteY41" fmla="*/ 14288 h 363551"/>
                    <a:gd name="connsiteX42" fmla="*/ 817707 w 1584470"/>
                    <a:gd name="connsiteY42" fmla="*/ 2381 h 363551"/>
                    <a:gd name="connsiteX43" fmla="*/ 810563 w 1584470"/>
                    <a:gd name="connsiteY43" fmla="*/ 0 h 363551"/>
                    <a:gd name="connsiteX44" fmla="*/ 793895 w 1584470"/>
                    <a:gd name="connsiteY44" fmla="*/ 2381 h 363551"/>
                    <a:gd name="connsiteX45" fmla="*/ 779607 w 1584470"/>
                    <a:gd name="connsiteY45" fmla="*/ 14288 h 363551"/>
                    <a:gd name="connsiteX46" fmla="*/ 765320 w 1584470"/>
                    <a:gd name="connsiteY46" fmla="*/ 19050 h 363551"/>
                    <a:gd name="connsiteX47" fmla="*/ 748651 w 1584470"/>
                    <a:gd name="connsiteY47" fmla="*/ 30956 h 363551"/>
                    <a:gd name="connsiteX48" fmla="*/ 741507 w 1584470"/>
                    <a:gd name="connsiteY48" fmla="*/ 33338 h 363551"/>
                    <a:gd name="connsiteX49" fmla="*/ 734363 w 1584470"/>
                    <a:gd name="connsiteY49" fmla="*/ 35719 h 363551"/>
                    <a:gd name="connsiteX50" fmla="*/ 727220 w 1584470"/>
                    <a:gd name="connsiteY50" fmla="*/ 40481 h 363551"/>
                    <a:gd name="connsiteX51" fmla="*/ 710551 w 1584470"/>
                    <a:gd name="connsiteY51" fmla="*/ 45244 h 363551"/>
                    <a:gd name="connsiteX52" fmla="*/ 703407 w 1584470"/>
                    <a:gd name="connsiteY52" fmla="*/ 50006 h 363551"/>
                    <a:gd name="connsiteX53" fmla="*/ 689120 w 1584470"/>
                    <a:gd name="connsiteY53" fmla="*/ 54769 h 363551"/>
                    <a:gd name="connsiteX54" fmla="*/ 674832 w 1584470"/>
                    <a:gd name="connsiteY54" fmla="*/ 59531 h 363551"/>
                    <a:gd name="connsiteX55" fmla="*/ 660545 w 1584470"/>
                    <a:gd name="connsiteY55" fmla="*/ 64294 h 363551"/>
                    <a:gd name="connsiteX56" fmla="*/ 653401 w 1584470"/>
                    <a:gd name="connsiteY56" fmla="*/ 61913 h 363551"/>
                    <a:gd name="connsiteX57" fmla="*/ 639113 w 1584470"/>
                    <a:gd name="connsiteY57" fmla="*/ 52388 h 363551"/>
                    <a:gd name="connsiteX58" fmla="*/ 624826 w 1584470"/>
                    <a:gd name="connsiteY58" fmla="*/ 47625 h 363551"/>
                    <a:gd name="connsiteX59" fmla="*/ 605776 w 1584470"/>
                    <a:gd name="connsiteY59" fmla="*/ 42863 h 363551"/>
                    <a:gd name="connsiteX60" fmla="*/ 598632 w 1584470"/>
                    <a:gd name="connsiteY60" fmla="*/ 47625 h 363551"/>
                    <a:gd name="connsiteX61" fmla="*/ 584345 w 1584470"/>
                    <a:gd name="connsiteY61" fmla="*/ 52388 h 363551"/>
                    <a:gd name="connsiteX62" fmla="*/ 577201 w 1584470"/>
                    <a:gd name="connsiteY62" fmla="*/ 54769 h 363551"/>
                    <a:gd name="connsiteX63" fmla="*/ 555770 w 1584470"/>
                    <a:gd name="connsiteY63" fmla="*/ 61913 h 363551"/>
                    <a:gd name="connsiteX64" fmla="*/ 541482 w 1584470"/>
                    <a:gd name="connsiteY64" fmla="*/ 66675 h 363551"/>
                    <a:gd name="connsiteX65" fmla="*/ 527195 w 1584470"/>
                    <a:gd name="connsiteY65" fmla="*/ 71438 h 363551"/>
                    <a:gd name="connsiteX66" fmla="*/ 520051 w 1584470"/>
                    <a:gd name="connsiteY66" fmla="*/ 73819 h 363551"/>
                    <a:gd name="connsiteX67" fmla="*/ 498620 w 1584470"/>
                    <a:gd name="connsiteY67" fmla="*/ 85725 h 363551"/>
                    <a:gd name="connsiteX68" fmla="*/ 491476 w 1584470"/>
                    <a:gd name="connsiteY68" fmla="*/ 90488 h 363551"/>
                    <a:gd name="connsiteX69" fmla="*/ 472426 w 1584470"/>
                    <a:gd name="connsiteY69" fmla="*/ 95250 h 363551"/>
                    <a:gd name="connsiteX70" fmla="*/ 465282 w 1584470"/>
                    <a:gd name="connsiteY70" fmla="*/ 100013 h 363551"/>
                    <a:gd name="connsiteX71" fmla="*/ 458138 w 1584470"/>
                    <a:gd name="connsiteY71" fmla="*/ 102394 h 363551"/>
                    <a:gd name="connsiteX72" fmla="*/ 450995 w 1584470"/>
                    <a:gd name="connsiteY72" fmla="*/ 116681 h 363551"/>
                    <a:gd name="connsiteX73" fmla="*/ 436707 w 1584470"/>
                    <a:gd name="connsiteY73" fmla="*/ 123825 h 363551"/>
                    <a:gd name="connsiteX74" fmla="*/ 403370 w 1584470"/>
                    <a:gd name="connsiteY74" fmla="*/ 126206 h 363551"/>
                    <a:gd name="connsiteX75" fmla="*/ 396226 w 1584470"/>
                    <a:gd name="connsiteY75" fmla="*/ 128588 h 363551"/>
                    <a:gd name="connsiteX76" fmla="*/ 381938 w 1584470"/>
                    <a:gd name="connsiteY76" fmla="*/ 138113 h 363551"/>
                    <a:gd name="connsiteX77" fmla="*/ 372413 w 1584470"/>
                    <a:gd name="connsiteY77" fmla="*/ 135731 h 363551"/>
                    <a:gd name="connsiteX78" fmla="*/ 343838 w 1584470"/>
                    <a:gd name="connsiteY78" fmla="*/ 150019 h 363551"/>
                    <a:gd name="connsiteX79" fmla="*/ 336695 w 1584470"/>
                    <a:gd name="connsiteY79" fmla="*/ 157163 h 363551"/>
                    <a:gd name="connsiteX80" fmla="*/ 329551 w 1584470"/>
                    <a:gd name="connsiteY80" fmla="*/ 161925 h 363551"/>
                    <a:gd name="connsiteX81" fmla="*/ 322407 w 1584470"/>
                    <a:gd name="connsiteY81" fmla="*/ 169069 h 363551"/>
                    <a:gd name="connsiteX82" fmla="*/ 308120 w 1584470"/>
                    <a:gd name="connsiteY82" fmla="*/ 173831 h 363551"/>
                    <a:gd name="connsiteX83" fmla="*/ 300976 w 1584470"/>
                    <a:gd name="connsiteY83" fmla="*/ 176213 h 363551"/>
                    <a:gd name="connsiteX84" fmla="*/ 286688 w 1584470"/>
                    <a:gd name="connsiteY84" fmla="*/ 183356 h 363551"/>
                    <a:gd name="connsiteX85" fmla="*/ 272401 w 1584470"/>
                    <a:gd name="connsiteY85" fmla="*/ 192881 h 363551"/>
                    <a:gd name="connsiteX86" fmla="*/ 205726 w 1584470"/>
                    <a:gd name="connsiteY86" fmla="*/ 190500 h 363551"/>
                    <a:gd name="connsiteX87" fmla="*/ 177151 w 1584470"/>
                    <a:gd name="connsiteY87" fmla="*/ 192881 h 363551"/>
                    <a:gd name="connsiteX88" fmla="*/ 170007 w 1584470"/>
                    <a:gd name="connsiteY88" fmla="*/ 214313 h 363551"/>
                    <a:gd name="connsiteX89" fmla="*/ 153338 w 1584470"/>
                    <a:gd name="connsiteY89" fmla="*/ 235744 h 363551"/>
                    <a:gd name="connsiteX90" fmla="*/ 146195 w 1584470"/>
                    <a:gd name="connsiteY90" fmla="*/ 250031 h 363551"/>
                    <a:gd name="connsiteX91" fmla="*/ 139051 w 1584470"/>
                    <a:gd name="connsiteY91" fmla="*/ 257175 h 363551"/>
                    <a:gd name="connsiteX92" fmla="*/ 134288 w 1584470"/>
                    <a:gd name="connsiteY92" fmla="*/ 264319 h 363551"/>
                    <a:gd name="connsiteX93" fmla="*/ 124763 w 1584470"/>
                    <a:gd name="connsiteY93" fmla="*/ 276225 h 363551"/>
                    <a:gd name="connsiteX94" fmla="*/ 117620 w 1584470"/>
                    <a:gd name="connsiteY94" fmla="*/ 290513 h 363551"/>
                    <a:gd name="connsiteX95" fmla="*/ 112857 w 1584470"/>
                    <a:gd name="connsiteY95" fmla="*/ 297656 h 363551"/>
                    <a:gd name="connsiteX96" fmla="*/ 100951 w 1584470"/>
                    <a:gd name="connsiteY96" fmla="*/ 319088 h 363551"/>
                    <a:gd name="connsiteX97" fmla="*/ 81901 w 1584470"/>
                    <a:gd name="connsiteY97" fmla="*/ 347663 h 363551"/>
                    <a:gd name="connsiteX98" fmla="*/ 72376 w 1584470"/>
                    <a:gd name="connsiteY98" fmla="*/ 361950 h 363551"/>
                    <a:gd name="connsiteX99" fmla="*/ 0 w 1584470"/>
                    <a:gd name="connsiteY99" fmla="*/ 333375 h 36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584470" h="363551">
                      <a:moveTo>
                        <a:pt x="1584470" y="190500"/>
                      </a:moveTo>
                      <a:lnTo>
                        <a:pt x="1527320" y="188119"/>
                      </a:lnTo>
                      <a:cubicBezTo>
                        <a:pt x="1519357" y="187651"/>
                        <a:pt x="1511404" y="186866"/>
                        <a:pt x="1503507" y="185738"/>
                      </a:cubicBezTo>
                      <a:cubicBezTo>
                        <a:pt x="1500267" y="185275"/>
                        <a:pt x="1497251" y="183505"/>
                        <a:pt x="1493982" y="183356"/>
                      </a:cubicBezTo>
                      <a:cubicBezTo>
                        <a:pt x="1462255" y="181914"/>
                        <a:pt x="1430482" y="181769"/>
                        <a:pt x="1398732" y="180975"/>
                      </a:cubicBezTo>
                      <a:cubicBezTo>
                        <a:pt x="1396351" y="180181"/>
                        <a:pt x="1394094" y="178733"/>
                        <a:pt x="1391588" y="178594"/>
                      </a:cubicBezTo>
                      <a:cubicBezTo>
                        <a:pt x="1318495" y="174534"/>
                        <a:pt x="1336108" y="173326"/>
                        <a:pt x="1293957" y="178594"/>
                      </a:cubicBezTo>
                      <a:cubicBezTo>
                        <a:pt x="1273483" y="192242"/>
                        <a:pt x="1299387" y="175879"/>
                        <a:pt x="1279670" y="185738"/>
                      </a:cubicBezTo>
                      <a:cubicBezTo>
                        <a:pt x="1277110" y="187018"/>
                        <a:pt x="1275011" y="189080"/>
                        <a:pt x="1272526" y="190500"/>
                      </a:cubicBezTo>
                      <a:cubicBezTo>
                        <a:pt x="1269444" y="192261"/>
                        <a:pt x="1266083" y="193502"/>
                        <a:pt x="1263001" y="195263"/>
                      </a:cubicBezTo>
                      <a:cubicBezTo>
                        <a:pt x="1250079" y="202647"/>
                        <a:pt x="1261808" y="198042"/>
                        <a:pt x="1248713" y="202406"/>
                      </a:cubicBezTo>
                      <a:cubicBezTo>
                        <a:pt x="1223519" y="196108"/>
                        <a:pt x="1253184" y="204658"/>
                        <a:pt x="1232045" y="195263"/>
                      </a:cubicBezTo>
                      <a:cubicBezTo>
                        <a:pt x="1227457" y="193224"/>
                        <a:pt x="1217757" y="190500"/>
                        <a:pt x="1217757" y="190500"/>
                      </a:cubicBezTo>
                      <a:cubicBezTo>
                        <a:pt x="1211604" y="191379"/>
                        <a:pt x="1200599" y="191936"/>
                        <a:pt x="1193945" y="195263"/>
                      </a:cubicBezTo>
                      <a:cubicBezTo>
                        <a:pt x="1191385" y="196543"/>
                        <a:pt x="1189000" y="198193"/>
                        <a:pt x="1186801" y="200025"/>
                      </a:cubicBezTo>
                      <a:cubicBezTo>
                        <a:pt x="1184214" y="202181"/>
                        <a:pt x="1182601" y="205534"/>
                        <a:pt x="1179657" y="207169"/>
                      </a:cubicBezTo>
                      <a:cubicBezTo>
                        <a:pt x="1175269" y="209607"/>
                        <a:pt x="1165370" y="211931"/>
                        <a:pt x="1165370" y="211931"/>
                      </a:cubicBezTo>
                      <a:cubicBezTo>
                        <a:pt x="1155962" y="210587"/>
                        <a:pt x="1146080" y="207289"/>
                        <a:pt x="1136795" y="211931"/>
                      </a:cubicBezTo>
                      <a:cubicBezTo>
                        <a:pt x="1133783" y="213437"/>
                        <a:pt x="1132208" y="216883"/>
                        <a:pt x="1129651" y="219075"/>
                      </a:cubicBezTo>
                      <a:cubicBezTo>
                        <a:pt x="1120476" y="226939"/>
                        <a:pt x="1122399" y="225461"/>
                        <a:pt x="1112982" y="228600"/>
                      </a:cubicBezTo>
                      <a:cubicBezTo>
                        <a:pt x="1099607" y="227384"/>
                        <a:pt x="1085729" y="226778"/>
                        <a:pt x="1072501" y="223838"/>
                      </a:cubicBezTo>
                      <a:cubicBezTo>
                        <a:pt x="1070051" y="223293"/>
                        <a:pt x="1067771" y="222146"/>
                        <a:pt x="1065357" y="221456"/>
                      </a:cubicBezTo>
                      <a:cubicBezTo>
                        <a:pt x="1044400" y="215468"/>
                        <a:pt x="1065837" y="222410"/>
                        <a:pt x="1048688" y="216694"/>
                      </a:cubicBezTo>
                      <a:cubicBezTo>
                        <a:pt x="1046307" y="215106"/>
                        <a:pt x="1044160" y="213093"/>
                        <a:pt x="1041545" y="211931"/>
                      </a:cubicBezTo>
                      <a:cubicBezTo>
                        <a:pt x="1036957" y="209892"/>
                        <a:pt x="1027257" y="207169"/>
                        <a:pt x="1027257" y="207169"/>
                      </a:cubicBezTo>
                      <a:cubicBezTo>
                        <a:pt x="1024876" y="205581"/>
                        <a:pt x="1022137" y="204430"/>
                        <a:pt x="1020113" y="202406"/>
                      </a:cubicBezTo>
                      <a:cubicBezTo>
                        <a:pt x="1018090" y="200383"/>
                        <a:pt x="1017586" y="197051"/>
                        <a:pt x="1015351" y="195263"/>
                      </a:cubicBezTo>
                      <a:cubicBezTo>
                        <a:pt x="1013391" y="193695"/>
                        <a:pt x="1010588" y="193675"/>
                        <a:pt x="1008207" y="192881"/>
                      </a:cubicBezTo>
                      <a:cubicBezTo>
                        <a:pt x="1007413" y="188912"/>
                        <a:pt x="1008688" y="183837"/>
                        <a:pt x="1005826" y="180975"/>
                      </a:cubicBezTo>
                      <a:cubicBezTo>
                        <a:pt x="1002276" y="177425"/>
                        <a:pt x="996461" y="177198"/>
                        <a:pt x="991538" y="176213"/>
                      </a:cubicBezTo>
                      <a:cubicBezTo>
                        <a:pt x="971810" y="172266"/>
                        <a:pt x="983659" y="174234"/>
                        <a:pt x="955820" y="171450"/>
                      </a:cubicBezTo>
                      <a:cubicBezTo>
                        <a:pt x="947128" y="145383"/>
                        <a:pt x="960991" y="184872"/>
                        <a:pt x="948676" y="157163"/>
                      </a:cubicBezTo>
                      <a:cubicBezTo>
                        <a:pt x="946637" y="152575"/>
                        <a:pt x="948836" y="143859"/>
                        <a:pt x="943913" y="142875"/>
                      </a:cubicBezTo>
                      <a:lnTo>
                        <a:pt x="932007" y="140494"/>
                      </a:lnTo>
                      <a:cubicBezTo>
                        <a:pt x="924831" y="135710"/>
                        <a:pt x="923800" y="134595"/>
                        <a:pt x="915338" y="130969"/>
                      </a:cubicBezTo>
                      <a:cubicBezTo>
                        <a:pt x="913031" y="129980"/>
                        <a:pt x="910576" y="129382"/>
                        <a:pt x="908195" y="128588"/>
                      </a:cubicBezTo>
                      <a:cubicBezTo>
                        <a:pt x="903847" y="125327"/>
                        <a:pt x="887902" y="113092"/>
                        <a:pt x="884382" y="111919"/>
                      </a:cubicBezTo>
                      <a:lnTo>
                        <a:pt x="877238" y="109538"/>
                      </a:lnTo>
                      <a:cubicBezTo>
                        <a:pt x="859997" y="98044"/>
                        <a:pt x="868070" y="102573"/>
                        <a:pt x="853426" y="95250"/>
                      </a:cubicBezTo>
                      <a:cubicBezTo>
                        <a:pt x="845401" y="83213"/>
                        <a:pt x="848374" y="89980"/>
                        <a:pt x="846282" y="69056"/>
                      </a:cubicBezTo>
                      <a:cubicBezTo>
                        <a:pt x="844823" y="54467"/>
                        <a:pt x="845242" y="42223"/>
                        <a:pt x="841520" y="28575"/>
                      </a:cubicBezTo>
                      <a:cubicBezTo>
                        <a:pt x="840199" y="23732"/>
                        <a:pt x="839541" y="18465"/>
                        <a:pt x="836757" y="14288"/>
                      </a:cubicBezTo>
                      <a:cubicBezTo>
                        <a:pt x="829211" y="2967"/>
                        <a:pt x="834710" y="8049"/>
                        <a:pt x="817707" y="2381"/>
                      </a:cubicBezTo>
                      <a:lnTo>
                        <a:pt x="810563" y="0"/>
                      </a:lnTo>
                      <a:cubicBezTo>
                        <a:pt x="805007" y="794"/>
                        <a:pt x="799271" y="768"/>
                        <a:pt x="793895" y="2381"/>
                      </a:cubicBezTo>
                      <a:cubicBezTo>
                        <a:pt x="784670" y="5149"/>
                        <a:pt x="787926" y="9666"/>
                        <a:pt x="779607" y="14288"/>
                      </a:cubicBezTo>
                      <a:cubicBezTo>
                        <a:pt x="775219" y="16726"/>
                        <a:pt x="765320" y="19050"/>
                        <a:pt x="765320" y="19050"/>
                      </a:cubicBezTo>
                      <a:cubicBezTo>
                        <a:pt x="761350" y="30957"/>
                        <a:pt x="765320" y="25400"/>
                        <a:pt x="748651" y="30956"/>
                      </a:cubicBezTo>
                      <a:lnTo>
                        <a:pt x="741507" y="33338"/>
                      </a:lnTo>
                      <a:lnTo>
                        <a:pt x="734363" y="35719"/>
                      </a:lnTo>
                      <a:cubicBezTo>
                        <a:pt x="731982" y="37306"/>
                        <a:pt x="729779" y="39201"/>
                        <a:pt x="727220" y="40481"/>
                      </a:cubicBezTo>
                      <a:cubicBezTo>
                        <a:pt x="723800" y="42191"/>
                        <a:pt x="713609" y="44480"/>
                        <a:pt x="710551" y="45244"/>
                      </a:cubicBezTo>
                      <a:cubicBezTo>
                        <a:pt x="708170" y="46831"/>
                        <a:pt x="706022" y="48844"/>
                        <a:pt x="703407" y="50006"/>
                      </a:cubicBezTo>
                      <a:cubicBezTo>
                        <a:pt x="698820" y="52045"/>
                        <a:pt x="693882" y="53181"/>
                        <a:pt x="689120" y="54769"/>
                      </a:cubicBezTo>
                      <a:lnTo>
                        <a:pt x="674832" y="59531"/>
                      </a:lnTo>
                      <a:lnTo>
                        <a:pt x="660545" y="64294"/>
                      </a:lnTo>
                      <a:cubicBezTo>
                        <a:pt x="658164" y="63500"/>
                        <a:pt x="655595" y="63132"/>
                        <a:pt x="653401" y="61913"/>
                      </a:cubicBezTo>
                      <a:cubicBezTo>
                        <a:pt x="648397" y="59133"/>
                        <a:pt x="644543" y="54198"/>
                        <a:pt x="639113" y="52388"/>
                      </a:cubicBezTo>
                      <a:cubicBezTo>
                        <a:pt x="634351" y="50800"/>
                        <a:pt x="629749" y="48609"/>
                        <a:pt x="624826" y="47625"/>
                      </a:cubicBezTo>
                      <a:cubicBezTo>
                        <a:pt x="610459" y="44752"/>
                        <a:pt x="616760" y="46524"/>
                        <a:pt x="605776" y="42863"/>
                      </a:cubicBezTo>
                      <a:cubicBezTo>
                        <a:pt x="603395" y="44450"/>
                        <a:pt x="601247" y="46463"/>
                        <a:pt x="598632" y="47625"/>
                      </a:cubicBezTo>
                      <a:cubicBezTo>
                        <a:pt x="594045" y="49664"/>
                        <a:pt x="589107" y="50800"/>
                        <a:pt x="584345" y="52388"/>
                      </a:cubicBezTo>
                      <a:cubicBezTo>
                        <a:pt x="581964" y="53182"/>
                        <a:pt x="579446" y="53647"/>
                        <a:pt x="577201" y="54769"/>
                      </a:cubicBezTo>
                      <a:cubicBezTo>
                        <a:pt x="559740" y="63499"/>
                        <a:pt x="576078" y="56374"/>
                        <a:pt x="555770" y="61913"/>
                      </a:cubicBezTo>
                      <a:cubicBezTo>
                        <a:pt x="550927" y="63234"/>
                        <a:pt x="546245" y="65088"/>
                        <a:pt x="541482" y="66675"/>
                      </a:cubicBezTo>
                      <a:lnTo>
                        <a:pt x="527195" y="71438"/>
                      </a:lnTo>
                      <a:cubicBezTo>
                        <a:pt x="524814" y="72232"/>
                        <a:pt x="522140" y="72427"/>
                        <a:pt x="520051" y="73819"/>
                      </a:cubicBezTo>
                      <a:cubicBezTo>
                        <a:pt x="503675" y="84736"/>
                        <a:pt x="511193" y="81534"/>
                        <a:pt x="498620" y="85725"/>
                      </a:cubicBezTo>
                      <a:cubicBezTo>
                        <a:pt x="496239" y="87313"/>
                        <a:pt x="494166" y="89510"/>
                        <a:pt x="491476" y="90488"/>
                      </a:cubicBezTo>
                      <a:cubicBezTo>
                        <a:pt x="485325" y="92725"/>
                        <a:pt x="472426" y="95250"/>
                        <a:pt x="472426" y="95250"/>
                      </a:cubicBezTo>
                      <a:cubicBezTo>
                        <a:pt x="470045" y="96838"/>
                        <a:pt x="467842" y="98733"/>
                        <a:pt x="465282" y="100013"/>
                      </a:cubicBezTo>
                      <a:cubicBezTo>
                        <a:pt x="463037" y="101136"/>
                        <a:pt x="460098" y="100826"/>
                        <a:pt x="458138" y="102394"/>
                      </a:cubicBezTo>
                      <a:cubicBezTo>
                        <a:pt x="446987" y="111315"/>
                        <a:pt x="458663" y="107096"/>
                        <a:pt x="450995" y="116681"/>
                      </a:cubicBezTo>
                      <a:cubicBezTo>
                        <a:pt x="448659" y="119601"/>
                        <a:pt x="440518" y="123377"/>
                        <a:pt x="436707" y="123825"/>
                      </a:cubicBezTo>
                      <a:cubicBezTo>
                        <a:pt x="425643" y="125127"/>
                        <a:pt x="414482" y="125412"/>
                        <a:pt x="403370" y="126206"/>
                      </a:cubicBezTo>
                      <a:cubicBezTo>
                        <a:pt x="400989" y="127000"/>
                        <a:pt x="398420" y="127369"/>
                        <a:pt x="396226" y="128588"/>
                      </a:cubicBezTo>
                      <a:cubicBezTo>
                        <a:pt x="391222" y="131368"/>
                        <a:pt x="381938" y="138113"/>
                        <a:pt x="381938" y="138113"/>
                      </a:cubicBezTo>
                      <a:cubicBezTo>
                        <a:pt x="378763" y="137319"/>
                        <a:pt x="375670" y="135405"/>
                        <a:pt x="372413" y="135731"/>
                      </a:cubicBezTo>
                      <a:cubicBezTo>
                        <a:pt x="363808" y="136591"/>
                        <a:pt x="349633" y="144223"/>
                        <a:pt x="343838" y="150019"/>
                      </a:cubicBezTo>
                      <a:cubicBezTo>
                        <a:pt x="341457" y="152400"/>
                        <a:pt x="339282" y="155007"/>
                        <a:pt x="336695" y="157163"/>
                      </a:cubicBezTo>
                      <a:cubicBezTo>
                        <a:pt x="334496" y="158995"/>
                        <a:pt x="331750" y="160093"/>
                        <a:pt x="329551" y="161925"/>
                      </a:cubicBezTo>
                      <a:cubicBezTo>
                        <a:pt x="326964" y="164081"/>
                        <a:pt x="325351" y="167434"/>
                        <a:pt x="322407" y="169069"/>
                      </a:cubicBezTo>
                      <a:cubicBezTo>
                        <a:pt x="318019" y="171507"/>
                        <a:pt x="312882" y="172244"/>
                        <a:pt x="308120" y="173831"/>
                      </a:cubicBezTo>
                      <a:cubicBezTo>
                        <a:pt x="305739" y="174625"/>
                        <a:pt x="303065" y="174821"/>
                        <a:pt x="300976" y="176213"/>
                      </a:cubicBezTo>
                      <a:cubicBezTo>
                        <a:pt x="291743" y="182367"/>
                        <a:pt x="296547" y="180070"/>
                        <a:pt x="286688" y="183356"/>
                      </a:cubicBezTo>
                      <a:cubicBezTo>
                        <a:pt x="283621" y="192558"/>
                        <a:pt x="285811" y="192881"/>
                        <a:pt x="272401" y="192881"/>
                      </a:cubicBezTo>
                      <a:cubicBezTo>
                        <a:pt x="250162" y="192881"/>
                        <a:pt x="227951" y="191294"/>
                        <a:pt x="205726" y="190500"/>
                      </a:cubicBezTo>
                      <a:cubicBezTo>
                        <a:pt x="196201" y="191294"/>
                        <a:pt x="185700" y="188607"/>
                        <a:pt x="177151" y="192881"/>
                      </a:cubicBezTo>
                      <a:cubicBezTo>
                        <a:pt x="173576" y="194668"/>
                        <a:pt x="172984" y="209847"/>
                        <a:pt x="170007" y="214313"/>
                      </a:cubicBezTo>
                      <a:cubicBezTo>
                        <a:pt x="145924" y="250436"/>
                        <a:pt x="171996" y="213354"/>
                        <a:pt x="153338" y="235744"/>
                      </a:cubicBezTo>
                      <a:cubicBezTo>
                        <a:pt x="134600" y="258230"/>
                        <a:pt x="160517" y="228549"/>
                        <a:pt x="146195" y="250031"/>
                      </a:cubicBezTo>
                      <a:cubicBezTo>
                        <a:pt x="144327" y="252833"/>
                        <a:pt x="141207" y="254588"/>
                        <a:pt x="139051" y="257175"/>
                      </a:cubicBezTo>
                      <a:cubicBezTo>
                        <a:pt x="137219" y="259374"/>
                        <a:pt x="135876" y="261938"/>
                        <a:pt x="134288" y="264319"/>
                      </a:cubicBezTo>
                      <a:cubicBezTo>
                        <a:pt x="129652" y="278228"/>
                        <a:pt x="135535" y="265453"/>
                        <a:pt x="124763" y="276225"/>
                      </a:cubicBezTo>
                      <a:cubicBezTo>
                        <a:pt x="117939" y="283049"/>
                        <a:pt x="121494" y="282766"/>
                        <a:pt x="117620" y="290513"/>
                      </a:cubicBezTo>
                      <a:cubicBezTo>
                        <a:pt x="116340" y="293073"/>
                        <a:pt x="114445" y="295275"/>
                        <a:pt x="112857" y="297656"/>
                      </a:cubicBezTo>
                      <a:cubicBezTo>
                        <a:pt x="108667" y="310229"/>
                        <a:pt x="111867" y="302714"/>
                        <a:pt x="100951" y="319088"/>
                      </a:cubicBezTo>
                      <a:lnTo>
                        <a:pt x="81901" y="347663"/>
                      </a:lnTo>
                      <a:lnTo>
                        <a:pt x="72376" y="361950"/>
                      </a:lnTo>
                      <a:cubicBezTo>
                        <a:pt x="68468" y="373674"/>
                        <a:pt x="2795" y="316612"/>
                        <a:pt x="0" y="333375"/>
                      </a:cubicBezTo>
                    </a:path>
                  </a:pathLst>
                </a:custGeom>
                <a:noFill/>
                <a:ln w="57150">
                  <a:solidFill>
                    <a:srgbClr val="E4030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1" fromWordArt="0" anchor="ctr" anchorCtr="0" forceAA="0" compatLnSpc="1">
                  <a:prstTxWarp prst="textNoShape">
                    <a:avLst/>
                  </a:prstTxWarp>
                  <a:noAutofit/>
                </a:bodyPr>
                <a:lstStyle/>
                <a:p>
                  <a:pPr algn="ctr"/>
                  <a:endParaRPr lang="he-IL" sz="2115"/>
                </a:p>
              </p:txBody>
            </p:sp>
            <p:sp>
              <p:nvSpPr>
                <p:cNvPr id="48" name="Freeform: Shape 47">
                  <a:extLst>
                    <a:ext uri="{FF2B5EF4-FFF2-40B4-BE49-F238E27FC236}">
                      <a16:creationId xmlns:a16="http://schemas.microsoft.com/office/drawing/2014/main" id="{5EA1499D-3B46-45EB-A89F-742BAC374624}"/>
                    </a:ext>
                  </a:extLst>
                </p:cNvPr>
                <p:cNvSpPr/>
                <p:nvPr/>
              </p:nvSpPr>
              <p:spPr>
                <a:xfrm>
                  <a:off x="3189554" y="2440791"/>
                  <a:ext cx="95096" cy="115956"/>
                </a:xfrm>
                <a:custGeom>
                  <a:avLst/>
                  <a:gdLst>
                    <a:gd name="connsiteX0" fmla="*/ 0 w 88107"/>
                    <a:gd name="connsiteY0" fmla="*/ 0 h 107434"/>
                    <a:gd name="connsiteX1" fmla="*/ 11907 w 88107"/>
                    <a:gd name="connsiteY1" fmla="*/ 19050 h 107434"/>
                    <a:gd name="connsiteX2" fmla="*/ 19050 w 88107"/>
                    <a:gd name="connsiteY2" fmla="*/ 26194 h 107434"/>
                    <a:gd name="connsiteX3" fmla="*/ 30957 w 88107"/>
                    <a:gd name="connsiteY3" fmla="*/ 38100 h 107434"/>
                    <a:gd name="connsiteX4" fmla="*/ 35719 w 88107"/>
                    <a:gd name="connsiteY4" fmla="*/ 45244 h 107434"/>
                    <a:gd name="connsiteX5" fmla="*/ 40482 w 88107"/>
                    <a:gd name="connsiteY5" fmla="*/ 61912 h 107434"/>
                    <a:gd name="connsiteX6" fmla="*/ 47625 w 88107"/>
                    <a:gd name="connsiteY6" fmla="*/ 76200 h 107434"/>
                    <a:gd name="connsiteX7" fmla="*/ 52388 w 88107"/>
                    <a:gd name="connsiteY7" fmla="*/ 95250 h 107434"/>
                    <a:gd name="connsiteX8" fmla="*/ 54769 w 88107"/>
                    <a:gd name="connsiteY8" fmla="*/ 102394 h 107434"/>
                    <a:gd name="connsiteX9" fmla="*/ 88107 w 88107"/>
                    <a:gd name="connsiteY9" fmla="*/ 107156 h 1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107" h="107434">
                      <a:moveTo>
                        <a:pt x="0" y="0"/>
                      </a:moveTo>
                      <a:cubicBezTo>
                        <a:pt x="998" y="1663"/>
                        <a:pt x="9288" y="15907"/>
                        <a:pt x="11907" y="19050"/>
                      </a:cubicBezTo>
                      <a:cubicBezTo>
                        <a:pt x="14063" y="21637"/>
                        <a:pt x="16894" y="23607"/>
                        <a:pt x="19050" y="26194"/>
                      </a:cubicBezTo>
                      <a:cubicBezTo>
                        <a:pt x="28970" y="38098"/>
                        <a:pt x="17862" y="29370"/>
                        <a:pt x="30957" y="38100"/>
                      </a:cubicBezTo>
                      <a:cubicBezTo>
                        <a:pt x="32544" y="40481"/>
                        <a:pt x="34439" y="42684"/>
                        <a:pt x="35719" y="45244"/>
                      </a:cubicBezTo>
                      <a:cubicBezTo>
                        <a:pt x="40349" y="54505"/>
                        <a:pt x="35908" y="51239"/>
                        <a:pt x="40482" y="61912"/>
                      </a:cubicBezTo>
                      <a:cubicBezTo>
                        <a:pt x="48610" y="80876"/>
                        <a:pt x="42608" y="57805"/>
                        <a:pt x="47625" y="76200"/>
                      </a:cubicBezTo>
                      <a:cubicBezTo>
                        <a:pt x="49347" y="82515"/>
                        <a:pt x="50666" y="88935"/>
                        <a:pt x="52388" y="95250"/>
                      </a:cubicBezTo>
                      <a:cubicBezTo>
                        <a:pt x="53048" y="97672"/>
                        <a:pt x="52726" y="100935"/>
                        <a:pt x="54769" y="102394"/>
                      </a:cubicBezTo>
                      <a:cubicBezTo>
                        <a:pt x="64247" y="109164"/>
                        <a:pt x="77741" y="107156"/>
                        <a:pt x="88107" y="107156"/>
                      </a:cubicBezTo>
                    </a:path>
                  </a:pathLst>
                </a:custGeom>
                <a:noFill/>
                <a:ln w="19050">
                  <a:solidFill>
                    <a:srgbClr val="E4030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1" fromWordArt="0" anchor="ctr" anchorCtr="0" forceAA="0" compatLnSpc="1">
                  <a:prstTxWarp prst="textNoShape">
                    <a:avLst/>
                  </a:prstTxWarp>
                  <a:noAutofit/>
                </a:bodyPr>
                <a:lstStyle/>
                <a:p>
                  <a:pPr algn="ctr"/>
                  <a:endParaRPr lang="he-IL" sz="2115"/>
                </a:p>
              </p:txBody>
            </p:sp>
            <p:sp>
              <p:nvSpPr>
                <p:cNvPr id="49" name="Freeform: Shape 48">
                  <a:extLst>
                    <a:ext uri="{FF2B5EF4-FFF2-40B4-BE49-F238E27FC236}">
                      <a16:creationId xmlns:a16="http://schemas.microsoft.com/office/drawing/2014/main" id="{0D11215B-5B8E-42EB-883E-D2B8F15340EC}"/>
                    </a:ext>
                  </a:extLst>
                </p:cNvPr>
                <p:cNvSpPr/>
                <p:nvPr/>
              </p:nvSpPr>
              <p:spPr>
                <a:xfrm>
                  <a:off x="3007074" y="2158075"/>
                  <a:ext cx="110516" cy="51403"/>
                </a:xfrm>
                <a:custGeom>
                  <a:avLst/>
                  <a:gdLst>
                    <a:gd name="connsiteX0" fmla="*/ 0 w 102393"/>
                    <a:gd name="connsiteY0" fmla="*/ 7144 h 47625"/>
                    <a:gd name="connsiteX1" fmla="*/ 21431 w 102393"/>
                    <a:gd name="connsiteY1" fmla="*/ 11907 h 47625"/>
                    <a:gd name="connsiteX2" fmla="*/ 28575 w 102393"/>
                    <a:gd name="connsiteY2" fmla="*/ 16669 h 47625"/>
                    <a:gd name="connsiteX3" fmla="*/ 40481 w 102393"/>
                    <a:gd name="connsiteY3" fmla="*/ 14288 h 47625"/>
                    <a:gd name="connsiteX4" fmla="*/ 45243 w 102393"/>
                    <a:gd name="connsiteY4" fmla="*/ 7144 h 47625"/>
                    <a:gd name="connsiteX5" fmla="*/ 59531 w 102393"/>
                    <a:gd name="connsiteY5" fmla="*/ 0 h 47625"/>
                    <a:gd name="connsiteX6" fmla="*/ 71437 w 102393"/>
                    <a:gd name="connsiteY6" fmla="*/ 2382 h 47625"/>
                    <a:gd name="connsiteX7" fmla="*/ 78581 w 102393"/>
                    <a:gd name="connsiteY7" fmla="*/ 4763 h 47625"/>
                    <a:gd name="connsiteX8" fmla="*/ 85725 w 102393"/>
                    <a:gd name="connsiteY8" fmla="*/ 28575 h 47625"/>
                    <a:gd name="connsiteX9" fmla="*/ 90487 w 102393"/>
                    <a:gd name="connsiteY9" fmla="*/ 42863 h 47625"/>
                    <a:gd name="connsiteX10" fmla="*/ 102393 w 102393"/>
                    <a:gd name="connsiteY10" fmla="*/ 4762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393" h="47625">
                      <a:moveTo>
                        <a:pt x="0" y="7144"/>
                      </a:moveTo>
                      <a:cubicBezTo>
                        <a:pt x="2126" y="7569"/>
                        <a:pt x="18483" y="10644"/>
                        <a:pt x="21431" y="11907"/>
                      </a:cubicBezTo>
                      <a:cubicBezTo>
                        <a:pt x="24061" y="13034"/>
                        <a:pt x="26194" y="15082"/>
                        <a:pt x="28575" y="16669"/>
                      </a:cubicBezTo>
                      <a:cubicBezTo>
                        <a:pt x="32544" y="15875"/>
                        <a:pt x="36967" y="16296"/>
                        <a:pt x="40481" y="14288"/>
                      </a:cubicBezTo>
                      <a:cubicBezTo>
                        <a:pt x="42966" y="12868"/>
                        <a:pt x="43219" y="9168"/>
                        <a:pt x="45243" y="7144"/>
                      </a:cubicBezTo>
                      <a:cubicBezTo>
                        <a:pt x="49857" y="2530"/>
                        <a:pt x="53723" y="1937"/>
                        <a:pt x="59531" y="0"/>
                      </a:cubicBezTo>
                      <a:cubicBezTo>
                        <a:pt x="63500" y="794"/>
                        <a:pt x="67511" y="1400"/>
                        <a:pt x="71437" y="2382"/>
                      </a:cubicBezTo>
                      <a:cubicBezTo>
                        <a:pt x="73872" y="2991"/>
                        <a:pt x="77122" y="2720"/>
                        <a:pt x="78581" y="4763"/>
                      </a:cubicBezTo>
                      <a:cubicBezTo>
                        <a:pt x="81480" y="8822"/>
                        <a:pt x="84014" y="22873"/>
                        <a:pt x="85725" y="28575"/>
                      </a:cubicBezTo>
                      <a:cubicBezTo>
                        <a:pt x="87168" y="33383"/>
                        <a:pt x="85724" y="41276"/>
                        <a:pt x="90487" y="42863"/>
                      </a:cubicBezTo>
                      <a:cubicBezTo>
                        <a:pt x="99315" y="45805"/>
                        <a:pt x="95386" y="44121"/>
                        <a:pt x="102393" y="47625"/>
                      </a:cubicBezTo>
                    </a:path>
                  </a:pathLst>
                </a:custGeom>
                <a:noFill/>
                <a:ln w="19050">
                  <a:solidFill>
                    <a:srgbClr val="E4030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1" fromWordArt="0" anchor="ctr" anchorCtr="0" forceAA="0" compatLnSpc="1">
                  <a:prstTxWarp prst="textNoShape">
                    <a:avLst/>
                  </a:prstTxWarp>
                  <a:noAutofit/>
                </a:bodyPr>
                <a:lstStyle/>
                <a:p>
                  <a:pPr algn="ctr"/>
                  <a:endParaRPr lang="he-IL" sz="2115"/>
                </a:p>
              </p:txBody>
            </p:sp>
            <p:sp>
              <p:nvSpPr>
                <p:cNvPr id="50" name="Freeform: Shape 49">
                  <a:extLst>
                    <a:ext uri="{FF2B5EF4-FFF2-40B4-BE49-F238E27FC236}">
                      <a16:creationId xmlns:a16="http://schemas.microsoft.com/office/drawing/2014/main" id="{1019DCCF-3E96-4732-8DC5-60EF5E09A8B2}"/>
                    </a:ext>
                  </a:extLst>
                </p:cNvPr>
                <p:cNvSpPr/>
                <p:nvPr/>
              </p:nvSpPr>
              <p:spPr>
                <a:xfrm>
                  <a:off x="3109880" y="2173495"/>
                  <a:ext cx="364960" cy="226173"/>
                </a:xfrm>
                <a:custGeom>
                  <a:avLst/>
                  <a:gdLst>
                    <a:gd name="connsiteX0" fmla="*/ 338137 w 338137"/>
                    <a:gd name="connsiteY0" fmla="*/ 176212 h 209550"/>
                    <a:gd name="connsiteX1" fmla="*/ 319087 w 338137"/>
                    <a:gd name="connsiteY1" fmla="*/ 169069 h 209550"/>
                    <a:gd name="connsiteX2" fmla="*/ 304800 w 338137"/>
                    <a:gd name="connsiteY2" fmla="*/ 164306 h 209550"/>
                    <a:gd name="connsiteX3" fmla="*/ 295275 w 338137"/>
                    <a:gd name="connsiteY3" fmla="*/ 166687 h 209550"/>
                    <a:gd name="connsiteX4" fmla="*/ 278606 w 338137"/>
                    <a:gd name="connsiteY4" fmla="*/ 176212 h 209550"/>
                    <a:gd name="connsiteX5" fmla="*/ 271462 w 338137"/>
                    <a:gd name="connsiteY5" fmla="*/ 192881 h 209550"/>
                    <a:gd name="connsiteX6" fmla="*/ 264318 w 338137"/>
                    <a:gd name="connsiteY6" fmla="*/ 197644 h 209550"/>
                    <a:gd name="connsiteX7" fmla="*/ 259556 w 338137"/>
                    <a:gd name="connsiteY7" fmla="*/ 204787 h 209550"/>
                    <a:gd name="connsiteX8" fmla="*/ 252412 w 338137"/>
                    <a:gd name="connsiteY8" fmla="*/ 207169 h 209550"/>
                    <a:gd name="connsiteX9" fmla="*/ 228600 w 338137"/>
                    <a:gd name="connsiteY9" fmla="*/ 209550 h 209550"/>
                    <a:gd name="connsiteX10" fmla="*/ 214312 w 338137"/>
                    <a:gd name="connsiteY10" fmla="*/ 204787 h 209550"/>
                    <a:gd name="connsiteX11" fmla="*/ 197643 w 338137"/>
                    <a:gd name="connsiteY11" fmla="*/ 192881 h 209550"/>
                    <a:gd name="connsiteX12" fmla="*/ 183356 w 338137"/>
                    <a:gd name="connsiteY12" fmla="*/ 183356 h 209550"/>
                    <a:gd name="connsiteX13" fmla="*/ 173831 w 338137"/>
                    <a:gd name="connsiteY13" fmla="*/ 178594 h 209550"/>
                    <a:gd name="connsiteX14" fmla="*/ 166687 w 338137"/>
                    <a:gd name="connsiteY14" fmla="*/ 173831 h 209550"/>
                    <a:gd name="connsiteX15" fmla="*/ 152400 w 338137"/>
                    <a:gd name="connsiteY15" fmla="*/ 169069 h 209550"/>
                    <a:gd name="connsiteX16" fmla="*/ 145256 w 338137"/>
                    <a:gd name="connsiteY16" fmla="*/ 166687 h 209550"/>
                    <a:gd name="connsiteX17" fmla="*/ 138112 w 338137"/>
                    <a:gd name="connsiteY17" fmla="*/ 164306 h 209550"/>
                    <a:gd name="connsiteX18" fmla="*/ 130968 w 338137"/>
                    <a:gd name="connsiteY18" fmla="*/ 166687 h 209550"/>
                    <a:gd name="connsiteX19" fmla="*/ 119062 w 338137"/>
                    <a:gd name="connsiteY19" fmla="*/ 171450 h 209550"/>
                    <a:gd name="connsiteX20" fmla="*/ 116681 w 338137"/>
                    <a:gd name="connsiteY20" fmla="*/ 164306 h 209550"/>
                    <a:gd name="connsiteX21" fmla="*/ 102393 w 338137"/>
                    <a:gd name="connsiteY21" fmla="*/ 159544 h 209550"/>
                    <a:gd name="connsiteX22" fmla="*/ 95250 w 338137"/>
                    <a:gd name="connsiteY22" fmla="*/ 157162 h 209550"/>
                    <a:gd name="connsiteX23" fmla="*/ 88106 w 338137"/>
                    <a:gd name="connsiteY23" fmla="*/ 154781 h 209550"/>
                    <a:gd name="connsiteX24" fmla="*/ 80962 w 338137"/>
                    <a:gd name="connsiteY24" fmla="*/ 152400 h 209550"/>
                    <a:gd name="connsiteX25" fmla="*/ 73818 w 338137"/>
                    <a:gd name="connsiteY25" fmla="*/ 147637 h 209550"/>
                    <a:gd name="connsiteX26" fmla="*/ 66675 w 338137"/>
                    <a:gd name="connsiteY26" fmla="*/ 140494 h 209550"/>
                    <a:gd name="connsiteX27" fmla="*/ 52387 w 338137"/>
                    <a:gd name="connsiteY27" fmla="*/ 135731 h 209550"/>
                    <a:gd name="connsiteX28" fmla="*/ 30956 w 338137"/>
                    <a:gd name="connsiteY28" fmla="*/ 123825 h 209550"/>
                    <a:gd name="connsiteX29" fmla="*/ 23812 w 338137"/>
                    <a:gd name="connsiteY29" fmla="*/ 119062 h 209550"/>
                    <a:gd name="connsiteX30" fmla="*/ 9525 w 338137"/>
                    <a:gd name="connsiteY30" fmla="*/ 111919 h 209550"/>
                    <a:gd name="connsiteX31" fmla="*/ 4762 w 338137"/>
                    <a:gd name="connsiteY31" fmla="*/ 92869 h 209550"/>
                    <a:gd name="connsiteX32" fmla="*/ 0 w 338137"/>
                    <a:gd name="connsiteY32" fmla="*/ 78581 h 209550"/>
                    <a:gd name="connsiteX33" fmla="*/ 2381 w 338137"/>
                    <a:gd name="connsiteY33" fmla="*/ 50006 h 209550"/>
                    <a:gd name="connsiteX34" fmla="*/ 4762 w 338137"/>
                    <a:gd name="connsiteY34" fmla="*/ 42862 h 209550"/>
                    <a:gd name="connsiteX35" fmla="*/ 7143 w 338137"/>
                    <a:gd name="connsiteY35" fmla="*/ 26194 h 209550"/>
                    <a:gd name="connsiteX36" fmla="*/ 11906 w 338137"/>
                    <a:gd name="connsiteY36"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38137" h="209550">
                      <a:moveTo>
                        <a:pt x="338137" y="176212"/>
                      </a:moveTo>
                      <a:cubicBezTo>
                        <a:pt x="309918" y="170569"/>
                        <a:pt x="339150" y="177986"/>
                        <a:pt x="319087" y="169069"/>
                      </a:cubicBezTo>
                      <a:cubicBezTo>
                        <a:pt x="314500" y="167030"/>
                        <a:pt x="304800" y="164306"/>
                        <a:pt x="304800" y="164306"/>
                      </a:cubicBezTo>
                      <a:cubicBezTo>
                        <a:pt x="301625" y="165100"/>
                        <a:pt x="298339" y="165538"/>
                        <a:pt x="295275" y="166687"/>
                      </a:cubicBezTo>
                      <a:cubicBezTo>
                        <a:pt x="288373" y="169275"/>
                        <a:pt x="284525" y="172266"/>
                        <a:pt x="278606" y="176212"/>
                      </a:cubicBezTo>
                      <a:cubicBezTo>
                        <a:pt x="276784" y="183500"/>
                        <a:pt x="276944" y="187399"/>
                        <a:pt x="271462" y="192881"/>
                      </a:cubicBezTo>
                      <a:cubicBezTo>
                        <a:pt x="269438" y="194905"/>
                        <a:pt x="266699" y="196056"/>
                        <a:pt x="264318" y="197644"/>
                      </a:cubicBezTo>
                      <a:cubicBezTo>
                        <a:pt x="262731" y="200025"/>
                        <a:pt x="261791" y="202999"/>
                        <a:pt x="259556" y="204787"/>
                      </a:cubicBezTo>
                      <a:cubicBezTo>
                        <a:pt x="257596" y="206355"/>
                        <a:pt x="254893" y="206787"/>
                        <a:pt x="252412" y="207169"/>
                      </a:cubicBezTo>
                      <a:cubicBezTo>
                        <a:pt x="244528" y="208382"/>
                        <a:pt x="236537" y="208756"/>
                        <a:pt x="228600" y="209550"/>
                      </a:cubicBezTo>
                      <a:cubicBezTo>
                        <a:pt x="223837" y="207962"/>
                        <a:pt x="217862" y="208337"/>
                        <a:pt x="214312" y="204787"/>
                      </a:cubicBezTo>
                      <a:cubicBezTo>
                        <a:pt x="201684" y="192161"/>
                        <a:pt x="213315" y="202285"/>
                        <a:pt x="197643" y="192881"/>
                      </a:cubicBezTo>
                      <a:cubicBezTo>
                        <a:pt x="192735" y="189936"/>
                        <a:pt x="188476" y="185915"/>
                        <a:pt x="183356" y="183356"/>
                      </a:cubicBezTo>
                      <a:cubicBezTo>
                        <a:pt x="180181" y="181769"/>
                        <a:pt x="176913" y="180355"/>
                        <a:pt x="173831" y="178594"/>
                      </a:cubicBezTo>
                      <a:cubicBezTo>
                        <a:pt x="171346" y="177174"/>
                        <a:pt x="169302" y="174993"/>
                        <a:pt x="166687" y="173831"/>
                      </a:cubicBezTo>
                      <a:cubicBezTo>
                        <a:pt x="162100" y="171792"/>
                        <a:pt x="157162" y="170656"/>
                        <a:pt x="152400" y="169069"/>
                      </a:cubicBezTo>
                      <a:lnTo>
                        <a:pt x="145256" y="166687"/>
                      </a:lnTo>
                      <a:lnTo>
                        <a:pt x="138112" y="164306"/>
                      </a:lnTo>
                      <a:cubicBezTo>
                        <a:pt x="135731" y="165100"/>
                        <a:pt x="132743" y="164912"/>
                        <a:pt x="130968" y="166687"/>
                      </a:cubicBezTo>
                      <a:cubicBezTo>
                        <a:pt x="122086" y="175569"/>
                        <a:pt x="138149" y="176221"/>
                        <a:pt x="119062" y="171450"/>
                      </a:cubicBezTo>
                      <a:cubicBezTo>
                        <a:pt x="118268" y="169069"/>
                        <a:pt x="118724" y="165765"/>
                        <a:pt x="116681" y="164306"/>
                      </a:cubicBezTo>
                      <a:cubicBezTo>
                        <a:pt x="112596" y="161388"/>
                        <a:pt x="107156" y="161132"/>
                        <a:pt x="102393" y="159544"/>
                      </a:cubicBezTo>
                      <a:lnTo>
                        <a:pt x="95250" y="157162"/>
                      </a:lnTo>
                      <a:lnTo>
                        <a:pt x="88106" y="154781"/>
                      </a:lnTo>
                      <a:lnTo>
                        <a:pt x="80962" y="152400"/>
                      </a:lnTo>
                      <a:cubicBezTo>
                        <a:pt x="78581" y="150812"/>
                        <a:pt x="76017" y="149469"/>
                        <a:pt x="73818" y="147637"/>
                      </a:cubicBezTo>
                      <a:cubicBezTo>
                        <a:pt x="71231" y="145481"/>
                        <a:pt x="69619" y="142129"/>
                        <a:pt x="66675" y="140494"/>
                      </a:cubicBezTo>
                      <a:cubicBezTo>
                        <a:pt x="62286" y="138056"/>
                        <a:pt x="56564" y="138516"/>
                        <a:pt x="52387" y="135731"/>
                      </a:cubicBezTo>
                      <a:cubicBezTo>
                        <a:pt x="36011" y="124814"/>
                        <a:pt x="43530" y="128016"/>
                        <a:pt x="30956" y="123825"/>
                      </a:cubicBezTo>
                      <a:cubicBezTo>
                        <a:pt x="28575" y="122237"/>
                        <a:pt x="26372" y="120342"/>
                        <a:pt x="23812" y="119062"/>
                      </a:cubicBezTo>
                      <a:cubicBezTo>
                        <a:pt x="4092" y="109202"/>
                        <a:pt x="29999" y="125568"/>
                        <a:pt x="9525" y="111919"/>
                      </a:cubicBezTo>
                      <a:cubicBezTo>
                        <a:pt x="2305" y="90266"/>
                        <a:pt x="13371" y="124439"/>
                        <a:pt x="4762" y="92869"/>
                      </a:cubicBezTo>
                      <a:cubicBezTo>
                        <a:pt x="3441" y="88026"/>
                        <a:pt x="0" y="78581"/>
                        <a:pt x="0" y="78581"/>
                      </a:cubicBezTo>
                      <a:cubicBezTo>
                        <a:pt x="794" y="69056"/>
                        <a:pt x="1118" y="59480"/>
                        <a:pt x="2381" y="50006"/>
                      </a:cubicBezTo>
                      <a:cubicBezTo>
                        <a:pt x="2713" y="47518"/>
                        <a:pt x="4270" y="45323"/>
                        <a:pt x="4762" y="42862"/>
                      </a:cubicBezTo>
                      <a:cubicBezTo>
                        <a:pt x="5863" y="37359"/>
                        <a:pt x="5881" y="31663"/>
                        <a:pt x="7143" y="26194"/>
                      </a:cubicBezTo>
                      <a:cubicBezTo>
                        <a:pt x="13161" y="117"/>
                        <a:pt x="11906" y="23270"/>
                        <a:pt x="11906" y="0"/>
                      </a:cubicBezTo>
                    </a:path>
                  </a:pathLst>
                </a:custGeom>
                <a:noFill/>
                <a:ln w="19050">
                  <a:solidFill>
                    <a:srgbClr val="E4030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1" fromWordArt="0" anchor="ctr" anchorCtr="0" forceAA="0" compatLnSpc="1">
                  <a:prstTxWarp prst="textNoShape">
                    <a:avLst/>
                  </a:prstTxWarp>
                  <a:noAutofit/>
                </a:bodyPr>
                <a:lstStyle/>
                <a:p>
                  <a:pPr algn="ctr"/>
                  <a:endParaRPr lang="he-IL" sz="2115"/>
                </a:p>
              </p:txBody>
            </p:sp>
            <p:sp>
              <p:nvSpPr>
                <p:cNvPr id="51" name="Rectangle 50">
                  <a:extLst>
                    <a:ext uri="{FF2B5EF4-FFF2-40B4-BE49-F238E27FC236}">
                      <a16:creationId xmlns:a16="http://schemas.microsoft.com/office/drawing/2014/main" id="{F9BAF195-0F3C-47D7-9381-F1A5B837224A}"/>
                    </a:ext>
                  </a:extLst>
                </p:cNvPr>
                <p:cNvSpPr/>
                <p:nvPr/>
              </p:nvSpPr>
              <p:spPr>
                <a:xfrm>
                  <a:off x="1963464" y="2112010"/>
                  <a:ext cx="342617" cy="18718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727" dirty="0">
                      <a:solidFill>
                        <a:schemeClr val="tx1"/>
                      </a:solidFill>
                    </a:rPr>
                    <a:t>1</a:t>
                  </a:r>
                </a:p>
              </p:txBody>
            </p:sp>
            <p:sp>
              <p:nvSpPr>
                <p:cNvPr id="52" name="Rectangle 51">
                  <a:extLst>
                    <a:ext uri="{FF2B5EF4-FFF2-40B4-BE49-F238E27FC236}">
                      <a16:creationId xmlns:a16="http://schemas.microsoft.com/office/drawing/2014/main" id="{F1EB594D-3536-49AB-A398-92200921DB0D}"/>
                    </a:ext>
                  </a:extLst>
                </p:cNvPr>
                <p:cNvSpPr/>
                <p:nvPr/>
              </p:nvSpPr>
              <p:spPr>
                <a:xfrm>
                  <a:off x="2938679" y="4028181"/>
                  <a:ext cx="478829" cy="26536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1" fromWordArt="0" anchor="ctr" anchorCtr="0" forceAA="0" compatLnSpc="1">
                  <a:prstTxWarp prst="textNoShape">
                    <a:avLst/>
                  </a:prstTxWarp>
                  <a:noAutofit/>
                </a:bodyPr>
                <a:lstStyle/>
                <a:p>
                  <a:pPr algn="ctr"/>
                  <a:r>
                    <a:rPr lang="he-IL" sz="1400" b="1" dirty="0">
                      <a:solidFill>
                        <a:schemeClr val="tx1"/>
                      </a:solidFill>
                    </a:rPr>
                    <a:t>90</a:t>
                  </a:r>
                </a:p>
              </p:txBody>
            </p:sp>
            <p:sp>
              <p:nvSpPr>
                <p:cNvPr id="53" name="Freeform: Shape 52">
                  <a:extLst>
                    <a:ext uri="{FF2B5EF4-FFF2-40B4-BE49-F238E27FC236}">
                      <a16:creationId xmlns:a16="http://schemas.microsoft.com/office/drawing/2014/main" id="{07261B7A-DB07-4217-90DD-E8B3DC1355BE}"/>
                    </a:ext>
                  </a:extLst>
                </p:cNvPr>
                <p:cNvSpPr/>
                <p:nvPr/>
              </p:nvSpPr>
              <p:spPr>
                <a:xfrm>
                  <a:off x="1508677" y="2546166"/>
                  <a:ext cx="313557" cy="102806"/>
                </a:xfrm>
                <a:custGeom>
                  <a:avLst/>
                  <a:gdLst>
                    <a:gd name="connsiteX0" fmla="*/ 290512 w 290512"/>
                    <a:gd name="connsiteY0" fmla="*/ 35719 h 95250"/>
                    <a:gd name="connsiteX1" fmla="*/ 252412 w 290512"/>
                    <a:gd name="connsiteY1" fmla="*/ 33338 h 95250"/>
                    <a:gd name="connsiteX2" fmla="*/ 245269 w 290512"/>
                    <a:gd name="connsiteY2" fmla="*/ 30956 h 95250"/>
                    <a:gd name="connsiteX3" fmla="*/ 242887 w 290512"/>
                    <a:gd name="connsiteY3" fmla="*/ 23813 h 95250"/>
                    <a:gd name="connsiteX4" fmla="*/ 238125 w 290512"/>
                    <a:gd name="connsiteY4" fmla="*/ 16669 h 95250"/>
                    <a:gd name="connsiteX5" fmla="*/ 235744 w 290512"/>
                    <a:gd name="connsiteY5" fmla="*/ 9525 h 95250"/>
                    <a:gd name="connsiteX6" fmla="*/ 221456 w 290512"/>
                    <a:gd name="connsiteY6" fmla="*/ 0 h 95250"/>
                    <a:gd name="connsiteX7" fmla="*/ 183356 w 290512"/>
                    <a:gd name="connsiteY7" fmla="*/ 7144 h 95250"/>
                    <a:gd name="connsiteX8" fmla="*/ 169069 w 290512"/>
                    <a:gd name="connsiteY8" fmla="*/ 11906 h 95250"/>
                    <a:gd name="connsiteX9" fmla="*/ 161925 w 290512"/>
                    <a:gd name="connsiteY9" fmla="*/ 14288 h 95250"/>
                    <a:gd name="connsiteX10" fmla="*/ 147637 w 290512"/>
                    <a:gd name="connsiteY10" fmla="*/ 23813 h 95250"/>
                    <a:gd name="connsiteX11" fmla="*/ 133350 w 290512"/>
                    <a:gd name="connsiteY11" fmla="*/ 28575 h 95250"/>
                    <a:gd name="connsiteX12" fmla="*/ 119062 w 290512"/>
                    <a:gd name="connsiteY12" fmla="*/ 38100 h 95250"/>
                    <a:gd name="connsiteX13" fmla="*/ 104775 w 290512"/>
                    <a:gd name="connsiteY13" fmla="*/ 42863 h 95250"/>
                    <a:gd name="connsiteX14" fmla="*/ 85725 w 290512"/>
                    <a:gd name="connsiteY14" fmla="*/ 47625 h 95250"/>
                    <a:gd name="connsiteX15" fmla="*/ 76200 w 290512"/>
                    <a:gd name="connsiteY15" fmla="*/ 50006 h 95250"/>
                    <a:gd name="connsiteX16" fmla="*/ 61912 w 290512"/>
                    <a:gd name="connsiteY16" fmla="*/ 54769 h 95250"/>
                    <a:gd name="connsiteX17" fmla="*/ 57150 w 290512"/>
                    <a:gd name="connsiteY17" fmla="*/ 61913 h 95250"/>
                    <a:gd name="connsiteX18" fmla="*/ 42862 w 290512"/>
                    <a:gd name="connsiteY18" fmla="*/ 66675 h 95250"/>
                    <a:gd name="connsiteX19" fmla="*/ 28575 w 290512"/>
                    <a:gd name="connsiteY19" fmla="*/ 76200 h 95250"/>
                    <a:gd name="connsiteX20" fmla="*/ 21431 w 290512"/>
                    <a:gd name="connsiteY20" fmla="*/ 80963 h 95250"/>
                    <a:gd name="connsiteX21" fmla="*/ 11906 w 290512"/>
                    <a:gd name="connsiteY21" fmla="*/ 83344 h 95250"/>
                    <a:gd name="connsiteX22" fmla="*/ 7144 w 290512"/>
                    <a:gd name="connsiteY22" fmla="*/ 90488 h 95250"/>
                    <a:gd name="connsiteX23" fmla="*/ 0 w 290512"/>
                    <a:gd name="connsiteY23" fmla="*/ 952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0512" h="95250">
                      <a:moveTo>
                        <a:pt x="290512" y="35719"/>
                      </a:moveTo>
                      <a:cubicBezTo>
                        <a:pt x="277812" y="34925"/>
                        <a:pt x="265067" y="34670"/>
                        <a:pt x="252412" y="33338"/>
                      </a:cubicBezTo>
                      <a:cubicBezTo>
                        <a:pt x="249916" y="33075"/>
                        <a:pt x="247044" y="32731"/>
                        <a:pt x="245269" y="30956"/>
                      </a:cubicBezTo>
                      <a:cubicBezTo>
                        <a:pt x="243494" y="29181"/>
                        <a:pt x="244010" y="26058"/>
                        <a:pt x="242887" y="23813"/>
                      </a:cubicBezTo>
                      <a:cubicBezTo>
                        <a:pt x="241607" y="21253"/>
                        <a:pt x="239405" y="19229"/>
                        <a:pt x="238125" y="16669"/>
                      </a:cubicBezTo>
                      <a:cubicBezTo>
                        <a:pt x="237003" y="14424"/>
                        <a:pt x="237519" y="11300"/>
                        <a:pt x="235744" y="9525"/>
                      </a:cubicBezTo>
                      <a:cubicBezTo>
                        <a:pt x="231697" y="5478"/>
                        <a:pt x="221456" y="0"/>
                        <a:pt x="221456" y="0"/>
                      </a:cubicBezTo>
                      <a:cubicBezTo>
                        <a:pt x="208684" y="1824"/>
                        <a:pt x="195765" y="3422"/>
                        <a:pt x="183356" y="7144"/>
                      </a:cubicBezTo>
                      <a:cubicBezTo>
                        <a:pt x="178548" y="8586"/>
                        <a:pt x="173831" y="10319"/>
                        <a:pt x="169069" y="11906"/>
                      </a:cubicBezTo>
                      <a:cubicBezTo>
                        <a:pt x="166688" y="12700"/>
                        <a:pt x="164014" y="12896"/>
                        <a:pt x="161925" y="14288"/>
                      </a:cubicBezTo>
                      <a:cubicBezTo>
                        <a:pt x="157162" y="17463"/>
                        <a:pt x="153067" y="22003"/>
                        <a:pt x="147637" y="23813"/>
                      </a:cubicBezTo>
                      <a:lnTo>
                        <a:pt x="133350" y="28575"/>
                      </a:lnTo>
                      <a:cubicBezTo>
                        <a:pt x="128587" y="31750"/>
                        <a:pt x="124492" y="36290"/>
                        <a:pt x="119062" y="38100"/>
                      </a:cubicBezTo>
                      <a:cubicBezTo>
                        <a:pt x="114300" y="39688"/>
                        <a:pt x="109698" y="41879"/>
                        <a:pt x="104775" y="42863"/>
                      </a:cubicBezTo>
                      <a:cubicBezTo>
                        <a:pt x="80569" y="47704"/>
                        <a:pt x="102810" y="42744"/>
                        <a:pt x="85725" y="47625"/>
                      </a:cubicBezTo>
                      <a:cubicBezTo>
                        <a:pt x="82578" y="48524"/>
                        <a:pt x="79335" y="49066"/>
                        <a:pt x="76200" y="50006"/>
                      </a:cubicBezTo>
                      <a:cubicBezTo>
                        <a:pt x="71391" y="51449"/>
                        <a:pt x="61912" y="54769"/>
                        <a:pt x="61912" y="54769"/>
                      </a:cubicBezTo>
                      <a:cubicBezTo>
                        <a:pt x="60325" y="57150"/>
                        <a:pt x="59577" y="60396"/>
                        <a:pt x="57150" y="61913"/>
                      </a:cubicBezTo>
                      <a:cubicBezTo>
                        <a:pt x="52893" y="64574"/>
                        <a:pt x="42862" y="66675"/>
                        <a:pt x="42862" y="66675"/>
                      </a:cubicBezTo>
                      <a:lnTo>
                        <a:pt x="28575" y="76200"/>
                      </a:lnTo>
                      <a:cubicBezTo>
                        <a:pt x="26194" y="77788"/>
                        <a:pt x="24208" y="80269"/>
                        <a:pt x="21431" y="80963"/>
                      </a:cubicBezTo>
                      <a:lnTo>
                        <a:pt x="11906" y="83344"/>
                      </a:lnTo>
                      <a:cubicBezTo>
                        <a:pt x="10319" y="85725"/>
                        <a:pt x="9168" y="88464"/>
                        <a:pt x="7144" y="90488"/>
                      </a:cubicBezTo>
                      <a:cubicBezTo>
                        <a:pt x="5120" y="92512"/>
                        <a:pt x="0" y="95250"/>
                        <a:pt x="0" y="95250"/>
                      </a:cubicBezTo>
                    </a:path>
                  </a:pathLst>
                </a:custGeom>
                <a:noFill/>
                <a:ln w="57150">
                  <a:solidFill>
                    <a:srgbClr val="E4030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1" fromWordArt="0" anchor="ctr" anchorCtr="0" forceAA="0" compatLnSpc="1">
                  <a:prstTxWarp prst="textNoShape">
                    <a:avLst/>
                  </a:prstTxWarp>
                  <a:noAutofit/>
                </a:bodyPr>
                <a:lstStyle/>
                <a:p>
                  <a:pPr algn="ctr"/>
                  <a:endParaRPr lang="he-IL" sz="2115"/>
                </a:p>
              </p:txBody>
            </p:sp>
            <p:grpSp>
              <p:nvGrpSpPr>
                <p:cNvPr id="54" name="Group 53">
                  <a:extLst>
                    <a:ext uri="{FF2B5EF4-FFF2-40B4-BE49-F238E27FC236}">
                      <a16:creationId xmlns:a16="http://schemas.microsoft.com/office/drawing/2014/main" id="{7F603043-C224-47AD-9D63-63D698D23D23}"/>
                    </a:ext>
                  </a:extLst>
                </p:cNvPr>
                <p:cNvGrpSpPr/>
                <p:nvPr/>
              </p:nvGrpSpPr>
              <p:grpSpPr>
                <a:xfrm>
                  <a:off x="524310" y="6266358"/>
                  <a:ext cx="662503" cy="491345"/>
                  <a:chOff x="122259" y="5818636"/>
                  <a:chExt cx="1248683" cy="851317"/>
                </a:xfrm>
              </p:grpSpPr>
              <p:pic>
                <p:nvPicPr>
                  <p:cNvPr id="55" name="Picture 2" descr="תוצאת תמונה עבור משרד הבינוי והשיכון עכו">
                    <a:extLst>
                      <a:ext uri="{FF2B5EF4-FFF2-40B4-BE49-F238E27FC236}">
                        <a16:creationId xmlns:a16="http://schemas.microsoft.com/office/drawing/2014/main" id="{F1AD04D3-9CD9-4E6C-B429-8C3AD58CBA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5511"/>
                  <a:stretch/>
                </p:blipFill>
                <p:spPr bwMode="auto">
                  <a:xfrm>
                    <a:off x="850773" y="5879169"/>
                    <a:ext cx="520169" cy="36512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תוצאת תמונה עבור משרד הבינוי והשיכון עכו">
                    <a:extLst>
                      <a:ext uri="{FF2B5EF4-FFF2-40B4-BE49-F238E27FC236}">
                        <a16:creationId xmlns:a16="http://schemas.microsoft.com/office/drawing/2014/main" id="{992D3B33-627E-4527-8557-7FE4ED4856B2}"/>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64767"/>
                  <a:stretch/>
                </p:blipFill>
                <p:spPr bwMode="auto">
                  <a:xfrm>
                    <a:off x="122259" y="5818636"/>
                    <a:ext cx="728514" cy="851317"/>
                  </a:xfrm>
                  <a:prstGeom prst="rect">
                    <a:avLst/>
                  </a:prstGeom>
                  <a:noFill/>
                  <a:extLst>
                    <a:ext uri="{909E8E84-426E-40DD-AFC4-6F175D3DCCD1}">
                      <a14:hiddenFill xmlns:a14="http://schemas.microsoft.com/office/drawing/2010/main">
                        <a:solidFill>
                          <a:srgbClr val="FFFFFF"/>
                        </a:solidFill>
                      </a14:hiddenFill>
                    </a:ext>
                  </a:extLst>
                </p:spPr>
              </p:pic>
            </p:grpSp>
          </p:grpSp>
        </p:grpSp>
        <p:sp>
          <p:nvSpPr>
            <p:cNvPr id="16" name="Arrow: Left-Right 15">
              <a:extLst>
                <a:ext uri="{FF2B5EF4-FFF2-40B4-BE49-F238E27FC236}">
                  <a16:creationId xmlns:a16="http://schemas.microsoft.com/office/drawing/2014/main" id="{1064B7D5-3CCC-4867-B66C-C474A799C289}"/>
                </a:ext>
              </a:extLst>
            </p:cNvPr>
            <p:cNvSpPr/>
            <p:nvPr/>
          </p:nvSpPr>
          <p:spPr>
            <a:xfrm rot="18891643">
              <a:off x="1152348" y="6341660"/>
              <a:ext cx="477254" cy="190959"/>
            </a:xfrm>
            <a:prstGeom prst="leftRightArrow">
              <a:avLst/>
            </a:prstGeom>
            <a:solidFill>
              <a:srgbClr val="E40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 name="Arrow: Left-Right 26">
              <a:extLst>
                <a:ext uri="{FF2B5EF4-FFF2-40B4-BE49-F238E27FC236}">
                  <a16:creationId xmlns:a16="http://schemas.microsoft.com/office/drawing/2014/main" id="{9A23DEDC-77AA-4D91-95EB-BA93BBC754F0}"/>
                </a:ext>
              </a:extLst>
            </p:cNvPr>
            <p:cNvSpPr/>
            <p:nvPr/>
          </p:nvSpPr>
          <p:spPr>
            <a:xfrm rot="16200000">
              <a:off x="1693901" y="6060361"/>
              <a:ext cx="477254" cy="244743"/>
            </a:xfrm>
            <a:prstGeom prst="leftRightArrow">
              <a:avLst/>
            </a:prstGeom>
            <a:solidFill>
              <a:srgbClr val="E40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 name="Rectangle 27">
              <a:extLst>
                <a:ext uri="{FF2B5EF4-FFF2-40B4-BE49-F238E27FC236}">
                  <a16:creationId xmlns:a16="http://schemas.microsoft.com/office/drawing/2014/main" id="{9DC3D116-E189-473C-9844-907338DC0415}"/>
                </a:ext>
              </a:extLst>
            </p:cNvPr>
            <p:cNvSpPr/>
            <p:nvPr/>
          </p:nvSpPr>
          <p:spPr>
            <a:xfrm>
              <a:off x="1413371" y="6447158"/>
              <a:ext cx="614628" cy="36667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1" fromWordArt="0" anchor="ctr" anchorCtr="0" forceAA="0" compatLnSpc="1">
              <a:prstTxWarp prst="textNoShape">
                <a:avLst/>
              </a:prstTxWarp>
              <a:noAutofit/>
            </a:bodyPr>
            <a:lstStyle/>
            <a:p>
              <a:pPr algn="ctr"/>
              <a:r>
                <a:rPr lang="he-IL" sz="1200" b="1" dirty="0">
                  <a:solidFill>
                    <a:schemeClr val="tx1"/>
                  </a:solidFill>
                </a:rPr>
                <a:t>25/31</a:t>
              </a:r>
            </a:p>
          </p:txBody>
        </p:sp>
        <p:pic>
          <p:nvPicPr>
            <p:cNvPr id="29" name="Picture 28" descr="A close up of a map&#10;&#10;Description automatically generated">
              <a:extLst>
                <a:ext uri="{FF2B5EF4-FFF2-40B4-BE49-F238E27FC236}">
                  <a16:creationId xmlns:a16="http://schemas.microsoft.com/office/drawing/2014/main" id="{C3BAB470-C453-45F1-9052-5A6D0870CFC5}"/>
                </a:ext>
              </a:extLst>
            </p:cNvPr>
            <p:cNvPicPr>
              <a:picLocks noChangeAspect="1"/>
            </p:cNvPicPr>
            <p:nvPr/>
          </p:nvPicPr>
          <p:blipFill rotWithShape="1">
            <a:blip r:embed="rId5">
              <a:extLst>
                <a:ext uri="{28A0092B-C50C-407E-A947-70E740481C1C}">
                  <a14:useLocalDpi xmlns:a14="http://schemas.microsoft.com/office/drawing/2010/main" val="0"/>
                </a:ext>
              </a:extLst>
            </a:blip>
            <a:srcRect l="79305" t="27589" r="13047" b="66523"/>
            <a:stretch/>
          </p:blipFill>
          <p:spPr>
            <a:xfrm>
              <a:off x="3169848" y="6103252"/>
              <a:ext cx="934783" cy="1017778"/>
            </a:xfrm>
            <a:prstGeom prst="rect">
              <a:avLst/>
            </a:prstGeom>
          </p:spPr>
        </p:pic>
        <p:sp>
          <p:nvSpPr>
            <p:cNvPr id="30" name="Arrow: Left-Right 29">
              <a:extLst>
                <a:ext uri="{FF2B5EF4-FFF2-40B4-BE49-F238E27FC236}">
                  <a16:creationId xmlns:a16="http://schemas.microsoft.com/office/drawing/2014/main" id="{6795AAD4-3636-4988-8ED5-8D49A7F19D1D}"/>
                </a:ext>
              </a:extLst>
            </p:cNvPr>
            <p:cNvSpPr/>
            <p:nvPr/>
          </p:nvSpPr>
          <p:spPr>
            <a:xfrm rot="16200000">
              <a:off x="2316228" y="1631591"/>
              <a:ext cx="477254" cy="244743"/>
            </a:xfrm>
            <a:prstGeom prst="leftRightArrow">
              <a:avLst/>
            </a:prstGeom>
            <a:solidFill>
              <a:srgbClr val="E40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59" name="Slide Number Placeholder 27">
            <a:extLst>
              <a:ext uri="{FF2B5EF4-FFF2-40B4-BE49-F238E27FC236}">
                <a16:creationId xmlns:a16="http://schemas.microsoft.com/office/drawing/2014/main" id="{194B56CC-CCA9-43C0-A077-2B94031A7B69}"/>
              </a:ext>
            </a:extLst>
          </p:cNvPr>
          <p:cNvSpPr>
            <a:spLocks noGrp="1"/>
          </p:cNvSpPr>
          <p:nvPr>
            <p:ph type="sldNum" sz="quarter" idx="12"/>
          </p:nvPr>
        </p:nvSpPr>
        <p:spPr>
          <a:xfrm>
            <a:off x="2418" y="6626761"/>
            <a:ext cx="398175" cy="222421"/>
          </a:xfrm>
        </p:spPr>
        <p:txBody>
          <a:bodyPr/>
          <a:lstStyle/>
          <a:p>
            <a:fld id="{B8F65289-939D-49B7-9598-2F964C384DA7}" type="slidenum">
              <a:rPr lang="he-IL" smtClean="0">
                <a:latin typeface="Gisha" panose="020B0502040204020203" pitchFamily="34" charset="-79"/>
                <a:cs typeface="Gisha" panose="020B0502040204020203" pitchFamily="34" charset="-79"/>
              </a:rPr>
              <a:t>15</a:t>
            </a:fld>
            <a:endParaRPr lang="he-IL" dirty="0">
              <a:latin typeface="Gisha" panose="020B0502040204020203" pitchFamily="34" charset="-79"/>
              <a:cs typeface="Gisha" panose="020B0502040204020203" pitchFamily="34" charset="-79"/>
            </a:endParaRPr>
          </a:p>
        </p:txBody>
      </p:sp>
      <p:pic>
        <p:nvPicPr>
          <p:cNvPr id="2" name="Picture 1" descr="תמונה המציגה את הכביש באיזור עינות צוקים, העובר מתחת למצוק וכן בסמוך לשמורת הטבע הערכית מאד מבחינת אקולוגית">
            <a:extLst>
              <a:ext uri="{FF2B5EF4-FFF2-40B4-BE49-F238E27FC236}">
                <a16:creationId xmlns:a16="http://schemas.microsoft.com/office/drawing/2014/main" id="{78EB4DA1-2697-42CD-952A-44D58E105014}"/>
              </a:ext>
            </a:extLst>
          </p:cNvPr>
          <p:cNvPicPr>
            <a:picLocks noChangeAspect="1"/>
          </p:cNvPicPr>
          <p:nvPr/>
        </p:nvPicPr>
        <p:blipFill>
          <a:blip r:embed="rId6"/>
          <a:stretch>
            <a:fillRect/>
          </a:stretch>
        </p:blipFill>
        <p:spPr>
          <a:xfrm>
            <a:off x="5153226" y="3471946"/>
            <a:ext cx="6100495" cy="2860853"/>
          </a:xfrm>
          <a:prstGeom prst="rect">
            <a:avLst/>
          </a:prstGeom>
        </p:spPr>
      </p:pic>
      <p:sp>
        <p:nvSpPr>
          <p:cNvPr id="3" name="TextBox 2">
            <a:extLst>
              <a:ext uri="{FF2B5EF4-FFF2-40B4-BE49-F238E27FC236}">
                <a16:creationId xmlns:a16="http://schemas.microsoft.com/office/drawing/2014/main" id="{D9419369-DD11-4E99-9416-26C32FF96E60}"/>
              </a:ext>
            </a:extLst>
          </p:cNvPr>
          <p:cNvSpPr txBox="1"/>
          <p:nvPr/>
        </p:nvSpPr>
        <p:spPr>
          <a:xfrm>
            <a:off x="3820451" y="6553958"/>
            <a:ext cx="2122585" cy="276999"/>
          </a:xfrm>
          <a:prstGeom prst="rect">
            <a:avLst/>
          </a:prstGeom>
          <a:noFill/>
        </p:spPr>
        <p:txBody>
          <a:bodyPr wrap="square" rtlCol="1">
            <a:spAutoFit/>
          </a:bodyPr>
          <a:lstStyle/>
          <a:p>
            <a:r>
              <a:rPr lang="he-IL" sz="1200" dirty="0">
                <a:latin typeface="Gisha" panose="020B0502040204020203" pitchFamily="34" charset="-79"/>
                <a:cs typeface="Gisha" panose="020B0502040204020203" pitchFamily="34" charset="-79"/>
              </a:rPr>
              <a:t>המלצות לטיפול בגלישות מדרון</a:t>
            </a:r>
          </a:p>
        </p:txBody>
      </p:sp>
      <p:sp>
        <p:nvSpPr>
          <p:cNvPr id="60" name="TextBox 59">
            <a:extLst>
              <a:ext uri="{FF2B5EF4-FFF2-40B4-BE49-F238E27FC236}">
                <a16:creationId xmlns:a16="http://schemas.microsoft.com/office/drawing/2014/main" id="{6B388EDD-B92F-47E2-ABB2-E2F0E7968B86}"/>
              </a:ext>
            </a:extLst>
          </p:cNvPr>
          <p:cNvSpPr txBox="1"/>
          <p:nvPr/>
        </p:nvSpPr>
        <p:spPr>
          <a:xfrm>
            <a:off x="5684150" y="6392703"/>
            <a:ext cx="1417562" cy="490647"/>
          </a:xfrm>
          <a:prstGeom prst="rect">
            <a:avLst/>
          </a:prstGeom>
          <a:noFill/>
        </p:spPr>
        <p:txBody>
          <a:bodyPr wrap="square" rtlCol="1">
            <a:spAutoFit/>
          </a:bodyPr>
          <a:lstStyle/>
          <a:p>
            <a:pPr algn="ctr"/>
            <a:r>
              <a:rPr lang="he-IL" sz="1294" b="1" dirty="0">
                <a:latin typeface="David" panose="020E0502060401010101" pitchFamily="34" charset="-79"/>
                <a:cs typeface="David" panose="020E0502060401010101" pitchFamily="34" charset="-79"/>
              </a:rPr>
              <a:t>רחמימוב אדריכלים ומתכנני ערים בע"מ</a:t>
            </a:r>
          </a:p>
        </p:txBody>
      </p:sp>
      <p:grpSp>
        <p:nvGrpSpPr>
          <p:cNvPr id="69" name="Group 68">
            <a:extLst>
              <a:ext uri="{FF2B5EF4-FFF2-40B4-BE49-F238E27FC236}">
                <a16:creationId xmlns:a16="http://schemas.microsoft.com/office/drawing/2014/main" id="{1C1BAE1D-8A25-4849-9717-ED1F76314548}"/>
              </a:ext>
              <a:ext uri="{C183D7F6-B498-43B3-948B-1728B52AA6E4}">
                <adec:decorative xmlns:adec="http://schemas.microsoft.com/office/drawing/2017/decorative" val="1"/>
              </a:ext>
            </a:extLst>
          </p:cNvPr>
          <p:cNvGrpSpPr/>
          <p:nvPr/>
        </p:nvGrpSpPr>
        <p:grpSpPr>
          <a:xfrm>
            <a:off x="10933537" y="5937019"/>
            <a:ext cx="1279037" cy="876072"/>
            <a:chOff x="122259" y="5818636"/>
            <a:chExt cx="1248683" cy="851317"/>
          </a:xfrm>
        </p:grpSpPr>
        <p:pic>
          <p:nvPicPr>
            <p:cNvPr id="70" name="Picture 2" descr="תוצאת תמונה עבור משרד הבינוי והשיכון עכו">
              <a:extLst>
                <a:ext uri="{FF2B5EF4-FFF2-40B4-BE49-F238E27FC236}">
                  <a16:creationId xmlns:a16="http://schemas.microsoft.com/office/drawing/2014/main" id="{89B5A90D-A1CC-494A-9D96-D285F2E0D8B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5511"/>
            <a:stretch/>
          </p:blipFill>
          <p:spPr bwMode="auto">
            <a:xfrm>
              <a:off x="850773" y="5879169"/>
              <a:ext cx="520169" cy="36512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תוצאת תמונה עבור משרד הבינוי והשיכון עכו">
              <a:extLst>
                <a:ext uri="{FF2B5EF4-FFF2-40B4-BE49-F238E27FC236}">
                  <a16:creationId xmlns:a16="http://schemas.microsoft.com/office/drawing/2014/main" id="{BA9E96F6-A642-4CC8-849B-D1873B8DB8D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64767"/>
            <a:stretch/>
          </p:blipFill>
          <p:spPr bwMode="auto">
            <a:xfrm>
              <a:off x="122259" y="5818636"/>
              <a:ext cx="728514" cy="8513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 name="Group 71">
            <a:extLst>
              <a:ext uri="{FF2B5EF4-FFF2-40B4-BE49-F238E27FC236}">
                <a16:creationId xmlns:a16="http://schemas.microsoft.com/office/drawing/2014/main" id="{997383FA-10FF-4D46-A680-FFA9F379A530}"/>
              </a:ext>
              <a:ext uri="{C183D7F6-B498-43B3-948B-1728B52AA6E4}">
                <adec:decorative xmlns:adec="http://schemas.microsoft.com/office/drawing/2017/decorative" val="1"/>
              </a:ext>
            </a:extLst>
          </p:cNvPr>
          <p:cNvGrpSpPr/>
          <p:nvPr/>
        </p:nvGrpSpPr>
        <p:grpSpPr>
          <a:xfrm>
            <a:off x="7186026" y="6504495"/>
            <a:ext cx="2378964" cy="308596"/>
            <a:chOff x="4339771" y="10149347"/>
            <a:chExt cx="3173053" cy="481057"/>
          </a:xfrm>
        </p:grpSpPr>
        <p:pic>
          <p:nvPicPr>
            <p:cNvPr id="73" name="תמונה 1" descr="cid:image003.png@01D44B49.C3EA8750">
              <a:extLst>
                <a:ext uri="{FF2B5EF4-FFF2-40B4-BE49-F238E27FC236}">
                  <a16:creationId xmlns:a16="http://schemas.microsoft.com/office/drawing/2014/main" id="{EB02E071-F02A-48E5-AB17-2614797D8F4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7064" t="17757" b="35294"/>
            <a:stretch/>
          </p:blipFill>
          <p:spPr bwMode="auto">
            <a:xfrm>
              <a:off x="6886193" y="10149347"/>
              <a:ext cx="626631" cy="46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תמונה 1" descr="cid:image003.png@01D44B49.C3EA8750">
              <a:extLst>
                <a:ext uri="{FF2B5EF4-FFF2-40B4-BE49-F238E27FC236}">
                  <a16:creationId xmlns:a16="http://schemas.microsoft.com/office/drawing/2014/main" id="{25C6FE52-BE5C-47ED-BA04-2416148FC66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896" t="28328" r="22994" b="46246"/>
            <a:stretch/>
          </p:blipFill>
          <p:spPr bwMode="auto">
            <a:xfrm>
              <a:off x="4339771" y="10149347"/>
              <a:ext cx="2610120" cy="4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5" name="Picture 74">
            <a:extLst>
              <a:ext uri="{FF2B5EF4-FFF2-40B4-BE49-F238E27FC236}">
                <a16:creationId xmlns:a16="http://schemas.microsoft.com/office/drawing/2014/main" id="{05F21C36-F0D0-435B-8E65-A46AA9D31232}"/>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9570185" y="6481609"/>
            <a:ext cx="1121628" cy="337695"/>
          </a:xfrm>
          <a:prstGeom prst="rect">
            <a:avLst/>
          </a:prstGeom>
        </p:spPr>
      </p:pic>
      <p:sp>
        <p:nvSpPr>
          <p:cNvPr id="4" name="Title 3" descr="תחבורה ותשתיות">
            <a:extLst>
              <a:ext uri="{FF2B5EF4-FFF2-40B4-BE49-F238E27FC236}">
                <a16:creationId xmlns:a16="http://schemas.microsoft.com/office/drawing/2014/main" id="{3839F53C-B340-42F8-B2DF-10ED38807CF0}"/>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endParaRPr lang="he-IL" dirty="0"/>
          </a:p>
        </p:txBody>
      </p:sp>
    </p:spTree>
    <p:extLst>
      <p:ext uri="{BB962C8B-B14F-4D97-AF65-F5344CB8AC3E}">
        <p14:creationId xmlns:p14="http://schemas.microsoft.com/office/powerpoint/2010/main" val="3546514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74A33B5-63DF-4824-842E-4C542C6EE418}"/>
              </a:ext>
            </a:extLst>
          </p:cNvPr>
          <p:cNvSpPr txBox="1">
            <a:spLocks/>
          </p:cNvSpPr>
          <p:nvPr/>
        </p:nvSpPr>
        <p:spPr>
          <a:xfrm>
            <a:off x="8684728" y="14810"/>
            <a:ext cx="3576638" cy="2104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1400" dirty="0">
                <a:latin typeface="Gisha" panose="020B0502040204020203" pitchFamily="34" charset="-79"/>
                <a:cs typeface="Gisha" panose="020B0502040204020203" pitchFamily="34" charset="-79"/>
              </a:rPr>
              <a:t>תכנית אב – מועצה אזורית </a:t>
            </a:r>
            <a:r>
              <a:rPr lang="he-IL" sz="1400" b="1" dirty="0">
                <a:latin typeface="Gisha" panose="020B0502040204020203" pitchFamily="34" charset="-79"/>
                <a:cs typeface="Gisha" panose="020B0502040204020203" pitchFamily="34" charset="-79"/>
              </a:rPr>
              <a:t>מגילות ים המלח</a:t>
            </a:r>
            <a:br>
              <a:rPr lang="he-IL" sz="1400" dirty="0">
                <a:latin typeface="Gisha" panose="020B0502040204020203" pitchFamily="34" charset="-79"/>
                <a:cs typeface="Gisha" panose="020B0502040204020203" pitchFamily="34" charset="-79"/>
              </a:rPr>
            </a:br>
            <a:br>
              <a:rPr lang="he-IL" sz="1400" dirty="0">
                <a:latin typeface="Gisha" panose="020B0502040204020203" pitchFamily="34" charset="-79"/>
                <a:cs typeface="Gisha" panose="020B0502040204020203" pitchFamily="34" charset="-79"/>
              </a:rPr>
            </a:br>
            <a:endParaRPr lang="he-IL" sz="1400" dirty="0">
              <a:latin typeface="Gisha" panose="020B0502040204020203" pitchFamily="34" charset="-79"/>
              <a:cs typeface="Gisha" panose="020B0502040204020203" pitchFamily="34" charset="-79"/>
            </a:endParaRPr>
          </a:p>
        </p:txBody>
      </p:sp>
      <p:sp>
        <p:nvSpPr>
          <p:cNvPr id="17" name="Title 1">
            <a:extLst>
              <a:ext uri="{FF2B5EF4-FFF2-40B4-BE49-F238E27FC236}">
                <a16:creationId xmlns:a16="http://schemas.microsoft.com/office/drawing/2014/main" id="{56A55057-5665-4492-91ED-48A34B1C82FF}"/>
              </a:ext>
            </a:extLst>
          </p:cNvPr>
          <p:cNvSpPr txBox="1">
            <a:spLocks/>
          </p:cNvSpPr>
          <p:nvPr/>
        </p:nvSpPr>
        <p:spPr>
          <a:xfrm>
            <a:off x="8010362" y="2160396"/>
            <a:ext cx="3576638" cy="2853731"/>
          </a:xfrm>
          <a:prstGeom prst="rect">
            <a:avLst/>
          </a:prstGeom>
        </p:spPr>
        <p:txBody>
          <a:bodyPr vert="horz" lIns="98695" tIns="49347" rIns="98695" bIns="49347" rtlCol="0" anchor="ctr">
            <a:no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400" b="1" dirty="0">
                <a:latin typeface="Gisha" panose="020B0502040204020203" pitchFamily="34" charset="-79"/>
                <a:cs typeface="Gisha" panose="020B0502040204020203" pitchFamily="34" charset="-79"/>
              </a:rPr>
              <a:t>כלכלה ותעסוקה</a:t>
            </a:r>
          </a:p>
          <a:p>
            <a:pPr algn="r"/>
            <a:r>
              <a:rPr lang="he-IL" sz="2000" dirty="0">
                <a:latin typeface="Gisha" panose="020B0502040204020203" pitchFamily="34" charset="-79"/>
                <a:cs typeface="Gisha" panose="020B0502040204020203" pitchFamily="34" charset="-79"/>
              </a:rPr>
              <a:t>פיתוח תשתית תעסוקתית במרכז רב-תפקודי</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תעסוקה ביישוב</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בחינת תעסוקה במבני המגורים</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גיוון היצע התעסוקה במרחב</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ניתוח דמוגרפי וחלופות צמיחה</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אפיון שירותים ציבוריים</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קהילתיות ורב-דוריות</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פיתוח מתואם ומקיים</a:t>
            </a:r>
          </a:p>
          <a:p>
            <a:pPr algn="r"/>
            <a:endParaRPr lang="he-IL" sz="2000" dirty="0">
              <a:latin typeface="Gisha" panose="020B0502040204020203" pitchFamily="34" charset="-79"/>
              <a:cs typeface="Gisha" panose="020B0502040204020203" pitchFamily="34" charset="-79"/>
            </a:endParaRPr>
          </a:p>
          <a:p>
            <a:pPr algn="ctr"/>
            <a:endParaRPr lang="he-IL" sz="2000" dirty="0">
              <a:latin typeface="Gisha" panose="020B0502040204020203" pitchFamily="34" charset="-79"/>
              <a:cs typeface="Gisha" panose="020B0502040204020203" pitchFamily="34" charset="-79"/>
            </a:endParaRPr>
          </a:p>
        </p:txBody>
      </p:sp>
      <p:sp>
        <p:nvSpPr>
          <p:cNvPr id="59" name="Slide Number Placeholder 27">
            <a:extLst>
              <a:ext uri="{FF2B5EF4-FFF2-40B4-BE49-F238E27FC236}">
                <a16:creationId xmlns:a16="http://schemas.microsoft.com/office/drawing/2014/main" id="{194B56CC-CCA9-43C0-A077-2B94031A7B69}"/>
              </a:ext>
            </a:extLst>
          </p:cNvPr>
          <p:cNvSpPr>
            <a:spLocks noGrp="1"/>
          </p:cNvSpPr>
          <p:nvPr>
            <p:ph type="sldNum" sz="quarter" idx="12"/>
          </p:nvPr>
        </p:nvSpPr>
        <p:spPr>
          <a:xfrm>
            <a:off x="2418" y="6626761"/>
            <a:ext cx="398175" cy="222421"/>
          </a:xfrm>
        </p:spPr>
        <p:txBody>
          <a:bodyPr/>
          <a:lstStyle/>
          <a:p>
            <a:fld id="{B8F65289-939D-49B7-9598-2F964C384DA7}" type="slidenum">
              <a:rPr lang="he-IL" smtClean="0">
                <a:latin typeface="Gisha" panose="020B0502040204020203" pitchFamily="34" charset="-79"/>
                <a:cs typeface="Gisha" panose="020B0502040204020203" pitchFamily="34" charset="-79"/>
              </a:rPr>
              <a:t>16</a:t>
            </a:fld>
            <a:endParaRPr lang="he-IL" dirty="0">
              <a:latin typeface="Gisha" panose="020B0502040204020203" pitchFamily="34" charset="-79"/>
              <a:cs typeface="Gisha" panose="020B0502040204020203" pitchFamily="34" charset="-79"/>
            </a:endParaRPr>
          </a:p>
        </p:txBody>
      </p:sp>
      <p:pic>
        <p:nvPicPr>
          <p:cNvPr id="15" name="Picture 14" descr="מפת הבסיס המציגה את תפורוסת היישובים, שמורות הטבע והיישובים במועצה">
            <a:extLst>
              <a:ext uri="{FF2B5EF4-FFF2-40B4-BE49-F238E27FC236}">
                <a16:creationId xmlns:a16="http://schemas.microsoft.com/office/drawing/2014/main" id="{516C51E3-5727-411D-80C2-98CAE339224D}"/>
              </a:ext>
            </a:extLst>
          </p:cNvPr>
          <p:cNvPicPr>
            <a:picLocks noChangeAspect="1"/>
          </p:cNvPicPr>
          <p:nvPr/>
        </p:nvPicPr>
        <p:blipFill>
          <a:blip r:embed="rId2"/>
          <a:stretch>
            <a:fillRect/>
          </a:stretch>
        </p:blipFill>
        <p:spPr>
          <a:xfrm>
            <a:off x="603781" y="225246"/>
            <a:ext cx="4564474" cy="6433966"/>
          </a:xfrm>
          <a:prstGeom prst="rect">
            <a:avLst/>
          </a:prstGeom>
        </p:spPr>
      </p:pic>
      <p:sp>
        <p:nvSpPr>
          <p:cNvPr id="19" name="TextBox 18">
            <a:extLst>
              <a:ext uri="{FF2B5EF4-FFF2-40B4-BE49-F238E27FC236}">
                <a16:creationId xmlns:a16="http://schemas.microsoft.com/office/drawing/2014/main" id="{B006E189-C6D2-43AE-8B74-B6B066157A40}"/>
              </a:ext>
            </a:extLst>
          </p:cNvPr>
          <p:cNvSpPr txBox="1"/>
          <p:nvPr/>
        </p:nvSpPr>
        <p:spPr>
          <a:xfrm>
            <a:off x="5684150" y="6392703"/>
            <a:ext cx="1417562" cy="490647"/>
          </a:xfrm>
          <a:prstGeom prst="rect">
            <a:avLst/>
          </a:prstGeom>
          <a:noFill/>
        </p:spPr>
        <p:txBody>
          <a:bodyPr wrap="square" rtlCol="1">
            <a:spAutoFit/>
          </a:bodyPr>
          <a:lstStyle/>
          <a:p>
            <a:pPr algn="ctr"/>
            <a:r>
              <a:rPr lang="he-IL" sz="1294" b="1" dirty="0">
                <a:latin typeface="David" panose="020E0502060401010101" pitchFamily="34" charset="-79"/>
                <a:cs typeface="David" panose="020E0502060401010101" pitchFamily="34" charset="-79"/>
              </a:rPr>
              <a:t>רחמימוב אדריכלים ומתכנני ערים בע"מ</a:t>
            </a:r>
          </a:p>
        </p:txBody>
      </p:sp>
      <p:grpSp>
        <p:nvGrpSpPr>
          <p:cNvPr id="20" name="Group 19">
            <a:extLst>
              <a:ext uri="{FF2B5EF4-FFF2-40B4-BE49-F238E27FC236}">
                <a16:creationId xmlns:a16="http://schemas.microsoft.com/office/drawing/2014/main" id="{73B18EC6-08B6-4040-83DE-6522C58B35AD}"/>
              </a:ext>
              <a:ext uri="{C183D7F6-B498-43B3-948B-1728B52AA6E4}">
                <adec:decorative xmlns:adec="http://schemas.microsoft.com/office/drawing/2017/decorative" val="1"/>
              </a:ext>
            </a:extLst>
          </p:cNvPr>
          <p:cNvGrpSpPr/>
          <p:nvPr/>
        </p:nvGrpSpPr>
        <p:grpSpPr>
          <a:xfrm>
            <a:off x="10933537" y="5937019"/>
            <a:ext cx="1279037" cy="876072"/>
            <a:chOff x="122259" y="5818636"/>
            <a:chExt cx="1248683" cy="851317"/>
          </a:xfrm>
        </p:grpSpPr>
        <p:pic>
          <p:nvPicPr>
            <p:cNvPr id="21" name="Picture 2" descr="תוצאת תמונה עבור משרד הבינוי והשיכון עכו">
              <a:extLst>
                <a:ext uri="{FF2B5EF4-FFF2-40B4-BE49-F238E27FC236}">
                  <a16:creationId xmlns:a16="http://schemas.microsoft.com/office/drawing/2014/main" id="{F0053653-BED7-41C9-B954-7491956090E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5511"/>
            <a:stretch/>
          </p:blipFill>
          <p:spPr bwMode="auto">
            <a:xfrm>
              <a:off x="850773" y="5879169"/>
              <a:ext cx="520169" cy="3651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תוצאת תמונה עבור משרד הבינוי והשיכון עכו">
              <a:extLst>
                <a:ext uri="{FF2B5EF4-FFF2-40B4-BE49-F238E27FC236}">
                  <a16:creationId xmlns:a16="http://schemas.microsoft.com/office/drawing/2014/main" id="{7B343209-5F5A-4ABA-995E-12AFD5452F22}"/>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64767"/>
            <a:stretch/>
          </p:blipFill>
          <p:spPr bwMode="auto">
            <a:xfrm>
              <a:off x="122259" y="5818636"/>
              <a:ext cx="728514" cy="8513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927A7033-3B8F-4E62-A966-28B0C1F48BC0}"/>
              </a:ext>
              <a:ext uri="{C183D7F6-B498-43B3-948B-1728B52AA6E4}">
                <adec:decorative xmlns:adec="http://schemas.microsoft.com/office/drawing/2017/decorative" val="1"/>
              </a:ext>
            </a:extLst>
          </p:cNvPr>
          <p:cNvGrpSpPr/>
          <p:nvPr/>
        </p:nvGrpSpPr>
        <p:grpSpPr>
          <a:xfrm>
            <a:off x="7186026" y="6504495"/>
            <a:ext cx="2378964" cy="308596"/>
            <a:chOff x="4339771" y="10149347"/>
            <a:chExt cx="3173053" cy="481057"/>
          </a:xfrm>
        </p:grpSpPr>
        <p:pic>
          <p:nvPicPr>
            <p:cNvPr id="24" name="תמונה 1" descr="cid:image003.png@01D44B49.C3EA8750">
              <a:extLst>
                <a:ext uri="{FF2B5EF4-FFF2-40B4-BE49-F238E27FC236}">
                  <a16:creationId xmlns:a16="http://schemas.microsoft.com/office/drawing/2014/main" id="{0A47DE81-8117-457C-8EB0-2FD152F40D7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7064" t="17757" b="35294"/>
            <a:stretch/>
          </p:blipFill>
          <p:spPr bwMode="auto">
            <a:xfrm>
              <a:off x="6886193" y="10149347"/>
              <a:ext cx="626631" cy="46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תמונה 1" descr="cid:image003.png@01D44B49.C3EA8750">
              <a:extLst>
                <a:ext uri="{FF2B5EF4-FFF2-40B4-BE49-F238E27FC236}">
                  <a16:creationId xmlns:a16="http://schemas.microsoft.com/office/drawing/2014/main" id="{0B2862E5-1DFB-4E03-9072-EB4552B177B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896" t="28328" r="22994" b="46246"/>
            <a:stretch/>
          </p:blipFill>
          <p:spPr bwMode="auto">
            <a:xfrm>
              <a:off x="4339771" y="10149347"/>
              <a:ext cx="2610120" cy="4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E587E054-DF45-4933-9EDC-3350406AE2B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570185" y="6481609"/>
            <a:ext cx="1121628" cy="337695"/>
          </a:xfrm>
          <a:prstGeom prst="rect">
            <a:avLst/>
          </a:prstGeom>
        </p:spPr>
      </p:pic>
      <p:sp>
        <p:nvSpPr>
          <p:cNvPr id="2" name="Title 1" descr="כלכלה ותעסוקה">
            <a:extLst>
              <a:ext uri="{FF2B5EF4-FFF2-40B4-BE49-F238E27FC236}">
                <a16:creationId xmlns:a16="http://schemas.microsoft.com/office/drawing/2014/main" id="{986730A0-4981-46E9-B243-B3F4219A742D}"/>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endParaRPr lang="he-IL" dirty="0"/>
          </a:p>
        </p:txBody>
      </p:sp>
    </p:spTree>
    <p:extLst>
      <p:ext uri="{BB962C8B-B14F-4D97-AF65-F5344CB8AC3E}">
        <p14:creationId xmlns:p14="http://schemas.microsoft.com/office/powerpoint/2010/main" val="687968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74A33B5-63DF-4824-842E-4C542C6EE418}"/>
              </a:ext>
            </a:extLst>
          </p:cNvPr>
          <p:cNvSpPr txBox="1">
            <a:spLocks/>
          </p:cNvSpPr>
          <p:nvPr/>
        </p:nvSpPr>
        <p:spPr>
          <a:xfrm>
            <a:off x="8684728" y="14810"/>
            <a:ext cx="3576638" cy="2104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1400" dirty="0">
                <a:latin typeface="Gisha" panose="020B0502040204020203" pitchFamily="34" charset="-79"/>
                <a:cs typeface="Gisha" panose="020B0502040204020203" pitchFamily="34" charset="-79"/>
              </a:rPr>
              <a:t>תכנית אב – מועצה אזורית </a:t>
            </a:r>
            <a:r>
              <a:rPr lang="he-IL" sz="1400" b="1" dirty="0">
                <a:latin typeface="Gisha" panose="020B0502040204020203" pitchFamily="34" charset="-79"/>
                <a:cs typeface="Gisha" panose="020B0502040204020203" pitchFamily="34" charset="-79"/>
              </a:rPr>
              <a:t>מגילות ים המלח</a:t>
            </a:r>
            <a:br>
              <a:rPr lang="he-IL" sz="1400" dirty="0">
                <a:latin typeface="Gisha" panose="020B0502040204020203" pitchFamily="34" charset="-79"/>
                <a:cs typeface="Gisha" panose="020B0502040204020203" pitchFamily="34" charset="-79"/>
              </a:rPr>
            </a:br>
            <a:br>
              <a:rPr lang="he-IL" sz="1400" dirty="0">
                <a:latin typeface="Gisha" panose="020B0502040204020203" pitchFamily="34" charset="-79"/>
                <a:cs typeface="Gisha" panose="020B0502040204020203" pitchFamily="34" charset="-79"/>
              </a:rPr>
            </a:br>
            <a:endParaRPr lang="he-IL" sz="1400" dirty="0">
              <a:latin typeface="Gisha" panose="020B0502040204020203" pitchFamily="34" charset="-79"/>
              <a:cs typeface="Gisha" panose="020B0502040204020203" pitchFamily="34" charset="-79"/>
            </a:endParaRPr>
          </a:p>
        </p:txBody>
      </p:sp>
      <p:sp>
        <p:nvSpPr>
          <p:cNvPr id="15" name="Title 1">
            <a:extLst>
              <a:ext uri="{FF2B5EF4-FFF2-40B4-BE49-F238E27FC236}">
                <a16:creationId xmlns:a16="http://schemas.microsoft.com/office/drawing/2014/main" id="{F2AACC45-8364-419D-BADD-BF31EE1A76C4}"/>
              </a:ext>
            </a:extLst>
          </p:cNvPr>
          <p:cNvSpPr txBox="1">
            <a:spLocks/>
          </p:cNvSpPr>
          <p:nvPr/>
        </p:nvSpPr>
        <p:spPr>
          <a:xfrm>
            <a:off x="8264669" y="2840469"/>
            <a:ext cx="3395408" cy="2989292"/>
          </a:xfrm>
          <a:prstGeom prst="rect">
            <a:avLst/>
          </a:prstGeom>
        </p:spPr>
        <p:txBody>
          <a:bodyPr vert="horz" lIns="98695" tIns="49347" rIns="98695" bIns="49347" rtlCol="0" anchor="ctr">
            <a:no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400" b="1" dirty="0">
                <a:latin typeface="Gisha" panose="020B0502040204020203" pitchFamily="34" charset="-79"/>
                <a:cs typeface="Gisha" panose="020B0502040204020203" pitchFamily="34" charset="-79"/>
              </a:rPr>
              <a:t>שיתוף בעלי עניין</a:t>
            </a:r>
          </a:p>
          <a:p>
            <a:pPr algn="r"/>
            <a:r>
              <a:rPr lang="he-IL" sz="2000" dirty="0">
                <a:latin typeface="Gisha" panose="020B0502040204020203" pitchFamily="34" charset="-79"/>
                <a:cs typeface="Gisha" panose="020B0502040204020203" pitchFamily="34" charset="-79"/>
              </a:rPr>
              <a:t>אבחון צרכי הציבור</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שיתוף באמצעות האינטרנט, מפגשים וכנסים</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הטמעת ההארות בהליך התכנון</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פתיחת פורטל באתר  המועצה לשימוש הציבור</a:t>
            </a:r>
          </a:p>
          <a:p>
            <a:pPr algn="r"/>
            <a:endParaRPr lang="he-IL" sz="2000" dirty="0">
              <a:latin typeface="Gisha" panose="020B0502040204020203" pitchFamily="34" charset="-79"/>
              <a:cs typeface="Gisha" panose="020B0502040204020203" pitchFamily="34" charset="-79"/>
            </a:endParaRPr>
          </a:p>
          <a:p>
            <a:pPr algn="ctr"/>
            <a:endParaRPr lang="he-IL" sz="2400" dirty="0">
              <a:latin typeface="Gisha" panose="020B0502040204020203" pitchFamily="34" charset="-79"/>
              <a:cs typeface="Gisha" panose="020B0502040204020203" pitchFamily="34" charset="-79"/>
            </a:endParaRPr>
          </a:p>
          <a:p>
            <a:pPr algn="ctr"/>
            <a:endParaRPr lang="he-IL" sz="2400" dirty="0">
              <a:latin typeface="Gisha" panose="020B0502040204020203" pitchFamily="34" charset="-79"/>
              <a:cs typeface="Gisha" panose="020B0502040204020203" pitchFamily="34" charset="-79"/>
            </a:endParaRPr>
          </a:p>
          <a:p>
            <a:pPr algn="ctr"/>
            <a:endParaRPr lang="he-IL" sz="2400" dirty="0">
              <a:latin typeface="Gisha" panose="020B0502040204020203" pitchFamily="34" charset="-79"/>
              <a:cs typeface="Gisha" panose="020B0502040204020203" pitchFamily="34" charset="-79"/>
            </a:endParaRPr>
          </a:p>
          <a:p>
            <a:pPr algn="ctr"/>
            <a:endParaRPr lang="he-IL" sz="2400" dirty="0">
              <a:latin typeface="Gisha" panose="020B0502040204020203" pitchFamily="34" charset="-79"/>
              <a:cs typeface="Gisha" panose="020B0502040204020203" pitchFamily="34" charset="-79"/>
            </a:endParaRPr>
          </a:p>
        </p:txBody>
      </p:sp>
      <p:sp>
        <p:nvSpPr>
          <p:cNvPr id="27" name="Slide Number Placeholder 27">
            <a:extLst>
              <a:ext uri="{FF2B5EF4-FFF2-40B4-BE49-F238E27FC236}">
                <a16:creationId xmlns:a16="http://schemas.microsoft.com/office/drawing/2014/main" id="{48124561-663D-49C4-82FA-F004D8D1D119}"/>
              </a:ext>
            </a:extLst>
          </p:cNvPr>
          <p:cNvSpPr>
            <a:spLocks noGrp="1"/>
          </p:cNvSpPr>
          <p:nvPr>
            <p:ph type="sldNum" sz="quarter" idx="12"/>
          </p:nvPr>
        </p:nvSpPr>
        <p:spPr>
          <a:xfrm>
            <a:off x="2418" y="6626761"/>
            <a:ext cx="398175" cy="222421"/>
          </a:xfrm>
        </p:spPr>
        <p:txBody>
          <a:bodyPr/>
          <a:lstStyle/>
          <a:p>
            <a:fld id="{B8F65289-939D-49B7-9598-2F964C384DA7}" type="slidenum">
              <a:rPr lang="he-IL" smtClean="0">
                <a:latin typeface="Gisha" panose="020B0502040204020203" pitchFamily="34" charset="-79"/>
                <a:cs typeface="Gisha" panose="020B0502040204020203" pitchFamily="34" charset="-79"/>
              </a:rPr>
              <a:t>17</a:t>
            </a:fld>
            <a:endParaRPr lang="he-IL" dirty="0">
              <a:latin typeface="Gisha" panose="020B0502040204020203" pitchFamily="34" charset="-79"/>
              <a:cs typeface="Gisha" panose="020B0502040204020203" pitchFamily="34" charset="-79"/>
            </a:endParaRPr>
          </a:p>
        </p:txBody>
      </p:sp>
      <p:pic>
        <p:nvPicPr>
          <p:cNvPr id="4" name="Picture 3" descr="מליאת המועצה האזורית מיום 21.05.2020">
            <a:extLst>
              <a:ext uri="{FF2B5EF4-FFF2-40B4-BE49-F238E27FC236}">
                <a16:creationId xmlns:a16="http://schemas.microsoft.com/office/drawing/2014/main" id="{FE68E420-FBE7-4F2F-B286-BC3B31FC6F4F}"/>
              </a:ext>
            </a:extLst>
          </p:cNvPr>
          <p:cNvPicPr>
            <a:picLocks noChangeAspect="1"/>
          </p:cNvPicPr>
          <p:nvPr/>
        </p:nvPicPr>
        <p:blipFill rotWithShape="1">
          <a:blip r:embed="rId2">
            <a:extLst>
              <a:ext uri="{28A0092B-C50C-407E-A947-70E740481C1C}">
                <a14:useLocalDpi xmlns:a14="http://schemas.microsoft.com/office/drawing/2010/main" val="0"/>
              </a:ext>
            </a:extLst>
          </a:blip>
          <a:srcRect t="20652" r="6254"/>
          <a:stretch/>
        </p:blipFill>
        <p:spPr>
          <a:xfrm>
            <a:off x="455730" y="1698172"/>
            <a:ext cx="6606739" cy="4194024"/>
          </a:xfrm>
          <a:prstGeom prst="rect">
            <a:avLst/>
          </a:prstGeom>
        </p:spPr>
      </p:pic>
      <p:sp>
        <p:nvSpPr>
          <p:cNvPr id="14" name="TextBox 13">
            <a:extLst>
              <a:ext uri="{FF2B5EF4-FFF2-40B4-BE49-F238E27FC236}">
                <a16:creationId xmlns:a16="http://schemas.microsoft.com/office/drawing/2014/main" id="{67EE6616-36A3-4BA7-B979-324823108AD9}"/>
              </a:ext>
            </a:extLst>
          </p:cNvPr>
          <p:cNvSpPr txBox="1"/>
          <p:nvPr/>
        </p:nvSpPr>
        <p:spPr>
          <a:xfrm>
            <a:off x="5684150" y="6392703"/>
            <a:ext cx="1417562" cy="490647"/>
          </a:xfrm>
          <a:prstGeom prst="rect">
            <a:avLst/>
          </a:prstGeom>
          <a:noFill/>
        </p:spPr>
        <p:txBody>
          <a:bodyPr wrap="square" rtlCol="1">
            <a:spAutoFit/>
          </a:bodyPr>
          <a:lstStyle/>
          <a:p>
            <a:pPr algn="ctr"/>
            <a:r>
              <a:rPr lang="he-IL" sz="1294" b="1" dirty="0">
                <a:latin typeface="David" panose="020E0502060401010101" pitchFamily="34" charset="-79"/>
                <a:cs typeface="David" panose="020E0502060401010101" pitchFamily="34" charset="-79"/>
              </a:rPr>
              <a:t>רחמימוב אדריכלים ומתכנני ערים בע"מ</a:t>
            </a:r>
          </a:p>
        </p:txBody>
      </p:sp>
      <p:grpSp>
        <p:nvGrpSpPr>
          <p:cNvPr id="16" name="Group 15">
            <a:extLst>
              <a:ext uri="{FF2B5EF4-FFF2-40B4-BE49-F238E27FC236}">
                <a16:creationId xmlns:a16="http://schemas.microsoft.com/office/drawing/2014/main" id="{83282D7F-3AC6-4720-9384-26E5E86C6EA4}"/>
              </a:ext>
              <a:ext uri="{C183D7F6-B498-43B3-948B-1728B52AA6E4}">
                <adec:decorative xmlns:adec="http://schemas.microsoft.com/office/drawing/2017/decorative" val="1"/>
              </a:ext>
            </a:extLst>
          </p:cNvPr>
          <p:cNvGrpSpPr/>
          <p:nvPr/>
        </p:nvGrpSpPr>
        <p:grpSpPr>
          <a:xfrm>
            <a:off x="10933537" y="5937019"/>
            <a:ext cx="1279037" cy="876072"/>
            <a:chOff x="122259" y="5818636"/>
            <a:chExt cx="1248683" cy="851317"/>
          </a:xfrm>
        </p:grpSpPr>
        <p:pic>
          <p:nvPicPr>
            <p:cNvPr id="17" name="Picture 2" descr="תוצאת תמונה עבור משרד הבינוי והשיכון עכו">
              <a:extLst>
                <a:ext uri="{FF2B5EF4-FFF2-40B4-BE49-F238E27FC236}">
                  <a16:creationId xmlns:a16="http://schemas.microsoft.com/office/drawing/2014/main" id="{E27FA2A7-8589-4300-AF0E-A961A45A572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5511"/>
            <a:stretch/>
          </p:blipFill>
          <p:spPr bwMode="auto">
            <a:xfrm>
              <a:off x="850773" y="5879169"/>
              <a:ext cx="520169" cy="3651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תוצאת תמונה עבור משרד הבינוי והשיכון עכו">
              <a:extLst>
                <a:ext uri="{FF2B5EF4-FFF2-40B4-BE49-F238E27FC236}">
                  <a16:creationId xmlns:a16="http://schemas.microsoft.com/office/drawing/2014/main" id="{BF3DB92E-3265-4523-88C6-58D47DBA1575}"/>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64767"/>
            <a:stretch/>
          </p:blipFill>
          <p:spPr bwMode="auto">
            <a:xfrm>
              <a:off x="122259" y="5818636"/>
              <a:ext cx="728514" cy="8513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46D43B58-0FF4-458E-BD8A-F06FEDFB9B7F}"/>
              </a:ext>
              <a:ext uri="{C183D7F6-B498-43B3-948B-1728B52AA6E4}">
                <adec:decorative xmlns:adec="http://schemas.microsoft.com/office/drawing/2017/decorative" val="1"/>
              </a:ext>
            </a:extLst>
          </p:cNvPr>
          <p:cNvGrpSpPr/>
          <p:nvPr/>
        </p:nvGrpSpPr>
        <p:grpSpPr>
          <a:xfrm>
            <a:off x="7186026" y="6504495"/>
            <a:ext cx="2378964" cy="308596"/>
            <a:chOff x="4339771" y="10149347"/>
            <a:chExt cx="3173053" cy="481057"/>
          </a:xfrm>
        </p:grpSpPr>
        <p:pic>
          <p:nvPicPr>
            <p:cNvPr id="21" name="תמונה 1" descr="cid:image003.png@01D44B49.C3EA8750">
              <a:extLst>
                <a:ext uri="{FF2B5EF4-FFF2-40B4-BE49-F238E27FC236}">
                  <a16:creationId xmlns:a16="http://schemas.microsoft.com/office/drawing/2014/main" id="{767245A6-681F-4346-8E5A-9E501D039A0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7064" t="17757" b="35294"/>
            <a:stretch/>
          </p:blipFill>
          <p:spPr bwMode="auto">
            <a:xfrm>
              <a:off x="6886193" y="10149347"/>
              <a:ext cx="626631" cy="46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תמונה 1" descr="cid:image003.png@01D44B49.C3EA8750">
              <a:extLst>
                <a:ext uri="{FF2B5EF4-FFF2-40B4-BE49-F238E27FC236}">
                  <a16:creationId xmlns:a16="http://schemas.microsoft.com/office/drawing/2014/main" id="{99F77D57-0B10-45EF-994B-72EB3FFDA60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896" t="28328" r="22994" b="46246"/>
            <a:stretch/>
          </p:blipFill>
          <p:spPr bwMode="auto">
            <a:xfrm>
              <a:off x="4339771" y="10149347"/>
              <a:ext cx="2610120" cy="4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00D8EB03-01F0-4BE4-A4DD-360DD2D46B0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570185" y="6481609"/>
            <a:ext cx="1121628" cy="337695"/>
          </a:xfrm>
          <a:prstGeom prst="rect">
            <a:avLst/>
          </a:prstGeom>
        </p:spPr>
      </p:pic>
      <p:sp>
        <p:nvSpPr>
          <p:cNvPr id="2" name="Title 1" descr="שיתוף בעלי עניין במרחב">
            <a:extLst>
              <a:ext uri="{FF2B5EF4-FFF2-40B4-BE49-F238E27FC236}">
                <a16:creationId xmlns:a16="http://schemas.microsoft.com/office/drawing/2014/main" id="{CEF172CC-37F6-4E67-958F-A0ADA5F90E13}"/>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endParaRPr lang="he-IL" dirty="0"/>
          </a:p>
        </p:txBody>
      </p:sp>
    </p:spTree>
    <p:extLst>
      <p:ext uri="{BB962C8B-B14F-4D97-AF65-F5344CB8AC3E}">
        <p14:creationId xmlns:p14="http://schemas.microsoft.com/office/powerpoint/2010/main" val="3739739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74A33B5-63DF-4824-842E-4C542C6EE418}"/>
              </a:ext>
            </a:extLst>
          </p:cNvPr>
          <p:cNvSpPr txBox="1">
            <a:spLocks/>
          </p:cNvSpPr>
          <p:nvPr/>
        </p:nvSpPr>
        <p:spPr>
          <a:xfrm>
            <a:off x="8684728" y="14810"/>
            <a:ext cx="3576638" cy="2104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1400" dirty="0">
                <a:latin typeface="Gisha" panose="020B0502040204020203" pitchFamily="34" charset="-79"/>
                <a:cs typeface="Gisha" panose="020B0502040204020203" pitchFamily="34" charset="-79"/>
              </a:rPr>
              <a:t>תכנית אב – מועצה אזורית </a:t>
            </a:r>
            <a:r>
              <a:rPr lang="he-IL" sz="1400" b="1" dirty="0">
                <a:latin typeface="Gisha" panose="020B0502040204020203" pitchFamily="34" charset="-79"/>
                <a:cs typeface="Gisha" panose="020B0502040204020203" pitchFamily="34" charset="-79"/>
              </a:rPr>
              <a:t>מגילות ים המלח</a:t>
            </a:r>
            <a:br>
              <a:rPr lang="he-IL" sz="1400" dirty="0">
                <a:latin typeface="Gisha" panose="020B0502040204020203" pitchFamily="34" charset="-79"/>
                <a:cs typeface="Gisha" panose="020B0502040204020203" pitchFamily="34" charset="-79"/>
              </a:rPr>
            </a:br>
            <a:br>
              <a:rPr lang="he-IL" sz="1400" dirty="0">
                <a:latin typeface="Gisha" panose="020B0502040204020203" pitchFamily="34" charset="-79"/>
                <a:cs typeface="Gisha" panose="020B0502040204020203" pitchFamily="34" charset="-79"/>
              </a:rPr>
            </a:br>
            <a:endParaRPr lang="he-IL" sz="1400" dirty="0">
              <a:latin typeface="Gisha" panose="020B0502040204020203" pitchFamily="34" charset="-79"/>
              <a:cs typeface="Gisha" panose="020B0502040204020203" pitchFamily="34" charset="-79"/>
            </a:endParaRPr>
          </a:p>
        </p:txBody>
      </p:sp>
      <p:sp>
        <p:nvSpPr>
          <p:cNvPr id="15" name="Title 1">
            <a:extLst>
              <a:ext uri="{FF2B5EF4-FFF2-40B4-BE49-F238E27FC236}">
                <a16:creationId xmlns:a16="http://schemas.microsoft.com/office/drawing/2014/main" id="{F2AACC45-8364-419D-BADD-BF31EE1A76C4}"/>
              </a:ext>
            </a:extLst>
          </p:cNvPr>
          <p:cNvSpPr txBox="1">
            <a:spLocks/>
          </p:cNvSpPr>
          <p:nvPr/>
        </p:nvSpPr>
        <p:spPr>
          <a:xfrm>
            <a:off x="8144950" y="1952717"/>
            <a:ext cx="3395408" cy="2952566"/>
          </a:xfrm>
          <a:prstGeom prst="rect">
            <a:avLst/>
          </a:prstGeom>
        </p:spPr>
        <p:txBody>
          <a:bodyPr vert="horz" lIns="98695" tIns="49347" rIns="98695" bIns="49347" rtlCol="0" anchor="ctr">
            <a:no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400" b="1" dirty="0">
                <a:latin typeface="Gisha" panose="020B0502040204020203" pitchFamily="34" charset="-79"/>
                <a:cs typeface="Gisha" panose="020B0502040204020203" pitchFamily="34" charset="-79"/>
              </a:rPr>
              <a:t>מורשת ותיירות</a:t>
            </a:r>
          </a:p>
          <a:p>
            <a:pPr algn="r"/>
            <a:r>
              <a:rPr lang="he-IL" sz="2000" dirty="0">
                <a:latin typeface="Gisha" panose="020B0502040204020203" pitchFamily="34" charset="-79"/>
                <a:cs typeface="Gisha" panose="020B0502040204020203" pitchFamily="34" charset="-79"/>
              </a:rPr>
              <a:t>תכנית אב לתיירות</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גיוון ההיצע התיירותי</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שיתוף פעולה מרחבי</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מרחב היסטוריה, מורשת, תרבות ואמנות</a:t>
            </a:r>
            <a:endParaRPr lang="he-IL" sz="2400" dirty="0">
              <a:latin typeface="Gisha" panose="020B0502040204020203" pitchFamily="34" charset="-79"/>
              <a:cs typeface="Gisha" panose="020B0502040204020203" pitchFamily="34" charset="-79"/>
            </a:endParaRPr>
          </a:p>
          <a:p>
            <a:pPr algn="ctr"/>
            <a:endParaRPr lang="he-IL" sz="2400" dirty="0">
              <a:latin typeface="Gisha" panose="020B0502040204020203" pitchFamily="34" charset="-79"/>
              <a:cs typeface="Gisha" panose="020B0502040204020203" pitchFamily="34" charset="-79"/>
            </a:endParaRPr>
          </a:p>
          <a:p>
            <a:pPr algn="ctr"/>
            <a:endParaRPr lang="he-IL" sz="2400" dirty="0">
              <a:latin typeface="Gisha" panose="020B0502040204020203" pitchFamily="34" charset="-79"/>
              <a:cs typeface="Gisha" panose="020B0502040204020203" pitchFamily="34" charset="-79"/>
            </a:endParaRPr>
          </a:p>
          <a:p>
            <a:pPr algn="ctr"/>
            <a:endParaRPr lang="he-IL" sz="2400" dirty="0">
              <a:latin typeface="Gisha" panose="020B0502040204020203" pitchFamily="34" charset="-79"/>
              <a:cs typeface="Gisha" panose="020B0502040204020203" pitchFamily="34" charset="-79"/>
            </a:endParaRPr>
          </a:p>
        </p:txBody>
      </p:sp>
      <p:sp>
        <p:nvSpPr>
          <p:cNvPr id="16" name="Slide Number Placeholder 27">
            <a:extLst>
              <a:ext uri="{FF2B5EF4-FFF2-40B4-BE49-F238E27FC236}">
                <a16:creationId xmlns:a16="http://schemas.microsoft.com/office/drawing/2014/main" id="{4206BCD4-27CB-4D83-9D97-24BF3E5D1EE0}"/>
              </a:ext>
            </a:extLst>
          </p:cNvPr>
          <p:cNvSpPr>
            <a:spLocks noGrp="1"/>
          </p:cNvSpPr>
          <p:nvPr>
            <p:ph type="sldNum" sz="quarter" idx="12"/>
          </p:nvPr>
        </p:nvSpPr>
        <p:spPr>
          <a:xfrm>
            <a:off x="2418" y="6626761"/>
            <a:ext cx="398175" cy="222421"/>
          </a:xfrm>
        </p:spPr>
        <p:txBody>
          <a:bodyPr/>
          <a:lstStyle/>
          <a:p>
            <a:fld id="{B8F65289-939D-49B7-9598-2F964C384DA7}" type="slidenum">
              <a:rPr lang="he-IL" smtClean="0">
                <a:latin typeface="Gisha" panose="020B0502040204020203" pitchFamily="34" charset="-79"/>
                <a:cs typeface="Gisha" panose="020B0502040204020203" pitchFamily="34" charset="-79"/>
              </a:rPr>
              <a:t>18</a:t>
            </a:fld>
            <a:endParaRPr lang="he-IL" dirty="0">
              <a:latin typeface="Gisha" panose="020B0502040204020203" pitchFamily="34" charset="-79"/>
              <a:cs typeface="Gisha" panose="020B0502040204020203" pitchFamily="34" charset="-79"/>
            </a:endParaRPr>
          </a:p>
        </p:txBody>
      </p:sp>
      <p:pic>
        <p:nvPicPr>
          <p:cNvPr id="4" name="Picture 3" descr="ח'רבת מזין, סמוך לאבנת.">
            <a:extLst>
              <a:ext uri="{FF2B5EF4-FFF2-40B4-BE49-F238E27FC236}">
                <a16:creationId xmlns:a16="http://schemas.microsoft.com/office/drawing/2014/main" id="{F0421EB1-D071-4193-ADF9-E52158C0BDE9}"/>
              </a:ext>
            </a:extLst>
          </p:cNvPr>
          <p:cNvPicPr>
            <a:picLocks noChangeAspect="1"/>
          </p:cNvPicPr>
          <p:nvPr/>
        </p:nvPicPr>
        <p:blipFill rotWithShape="1">
          <a:blip r:embed="rId2">
            <a:extLst>
              <a:ext uri="{28A0092B-C50C-407E-A947-70E740481C1C}">
                <a14:useLocalDpi xmlns:a14="http://schemas.microsoft.com/office/drawing/2010/main" val="0"/>
              </a:ext>
            </a:extLst>
          </a:blip>
          <a:srcRect l="5651" t="8185" r="6447" b="7837"/>
          <a:stretch/>
        </p:blipFill>
        <p:spPr>
          <a:xfrm rot="5400000">
            <a:off x="-355798" y="1042459"/>
            <a:ext cx="6198177" cy="4441191"/>
          </a:xfrm>
          <a:prstGeom prst="rect">
            <a:avLst/>
          </a:prstGeom>
        </p:spPr>
      </p:pic>
      <p:sp>
        <p:nvSpPr>
          <p:cNvPr id="35" name="TextBox 34">
            <a:extLst>
              <a:ext uri="{FF2B5EF4-FFF2-40B4-BE49-F238E27FC236}">
                <a16:creationId xmlns:a16="http://schemas.microsoft.com/office/drawing/2014/main" id="{FA8CC59D-E874-4478-AA0A-6ECB6948B13B}"/>
              </a:ext>
            </a:extLst>
          </p:cNvPr>
          <p:cNvSpPr txBox="1"/>
          <p:nvPr/>
        </p:nvSpPr>
        <p:spPr>
          <a:xfrm>
            <a:off x="400594" y="6369950"/>
            <a:ext cx="4563292" cy="253916"/>
          </a:xfrm>
          <a:prstGeom prst="rect">
            <a:avLst/>
          </a:prstGeom>
          <a:noFill/>
        </p:spPr>
        <p:txBody>
          <a:bodyPr wrap="square" rtlCol="1">
            <a:spAutoFit/>
          </a:bodyPr>
          <a:lstStyle/>
          <a:p>
            <a:pPr algn="r"/>
            <a:r>
              <a:rPr lang="he-IL" sz="1050" b="1" dirty="0">
                <a:latin typeface="Gisha" panose="020B0502040204020203" pitchFamily="34" charset="-79"/>
                <a:cs typeface="Gisha" panose="020B0502040204020203" pitchFamily="34" charset="-79"/>
              </a:rPr>
              <a:t>ח'רבת מזין</a:t>
            </a:r>
            <a:r>
              <a:rPr lang="he-IL" sz="1050" dirty="0">
                <a:latin typeface="Gisha" panose="020B0502040204020203" pitchFamily="34" charset="-79"/>
                <a:cs typeface="Gisha" panose="020B0502040204020203" pitchFamily="34" charset="-79"/>
              </a:rPr>
              <a:t>. שפך נחל הקדרון. מקור: טל ואחרים. 'קו האופק – ארכאולוגיה', 1994.</a:t>
            </a:r>
          </a:p>
        </p:txBody>
      </p:sp>
      <p:sp>
        <p:nvSpPr>
          <p:cNvPr id="17" name="TextBox 16">
            <a:extLst>
              <a:ext uri="{FF2B5EF4-FFF2-40B4-BE49-F238E27FC236}">
                <a16:creationId xmlns:a16="http://schemas.microsoft.com/office/drawing/2014/main" id="{471E89D7-445B-4E43-B372-B08E4BE47904}"/>
              </a:ext>
            </a:extLst>
          </p:cNvPr>
          <p:cNvSpPr txBox="1"/>
          <p:nvPr/>
        </p:nvSpPr>
        <p:spPr>
          <a:xfrm>
            <a:off x="5684150" y="6392703"/>
            <a:ext cx="1417562" cy="490647"/>
          </a:xfrm>
          <a:prstGeom prst="rect">
            <a:avLst/>
          </a:prstGeom>
          <a:noFill/>
        </p:spPr>
        <p:txBody>
          <a:bodyPr wrap="square" rtlCol="1">
            <a:spAutoFit/>
          </a:bodyPr>
          <a:lstStyle/>
          <a:p>
            <a:pPr algn="ctr"/>
            <a:r>
              <a:rPr lang="he-IL" sz="1294" b="1" dirty="0">
                <a:latin typeface="David" panose="020E0502060401010101" pitchFamily="34" charset="-79"/>
                <a:cs typeface="David" panose="020E0502060401010101" pitchFamily="34" charset="-79"/>
              </a:rPr>
              <a:t>רחמימוב אדריכלים ומתכנני ערים בע"מ</a:t>
            </a:r>
          </a:p>
        </p:txBody>
      </p:sp>
      <p:grpSp>
        <p:nvGrpSpPr>
          <p:cNvPr id="19" name="Group 18">
            <a:extLst>
              <a:ext uri="{FF2B5EF4-FFF2-40B4-BE49-F238E27FC236}">
                <a16:creationId xmlns:a16="http://schemas.microsoft.com/office/drawing/2014/main" id="{A740EDFE-1A26-45F2-B4C5-A1DFDD20C5AB}"/>
              </a:ext>
              <a:ext uri="{C183D7F6-B498-43B3-948B-1728B52AA6E4}">
                <adec:decorative xmlns:adec="http://schemas.microsoft.com/office/drawing/2017/decorative" val="1"/>
              </a:ext>
            </a:extLst>
          </p:cNvPr>
          <p:cNvGrpSpPr/>
          <p:nvPr/>
        </p:nvGrpSpPr>
        <p:grpSpPr>
          <a:xfrm>
            <a:off x="10933537" y="5937019"/>
            <a:ext cx="1279037" cy="876072"/>
            <a:chOff x="122259" y="5818636"/>
            <a:chExt cx="1248683" cy="851317"/>
          </a:xfrm>
        </p:grpSpPr>
        <p:pic>
          <p:nvPicPr>
            <p:cNvPr id="20" name="Picture 2" descr="תוצאת תמונה עבור משרד הבינוי והשיכון עכו">
              <a:extLst>
                <a:ext uri="{FF2B5EF4-FFF2-40B4-BE49-F238E27FC236}">
                  <a16:creationId xmlns:a16="http://schemas.microsoft.com/office/drawing/2014/main" id="{D7196D8D-4DCB-4793-A92B-4988A1B310F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5511"/>
            <a:stretch/>
          </p:blipFill>
          <p:spPr bwMode="auto">
            <a:xfrm>
              <a:off x="850773" y="5879169"/>
              <a:ext cx="520169" cy="3651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תוצאת תמונה עבור משרד הבינוי והשיכון עכו">
              <a:extLst>
                <a:ext uri="{FF2B5EF4-FFF2-40B4-BE49-F238E27FC236}">
                  <a16:creationId xmlns:a16="http://schemas.microsoft.com/office/drawing/2014/main" id="{5817324F-1FF6-4B78-B134-02EA65A2FCF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64767"/>
            <a:stretch/>
          </p:blipFill>
          <p:spPr bwMode="auto">
            <a:xfrm>
              <a:off x="122259" y="5818636"/>
              <a:ext cx="728514" cy="8513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A97D1816-7B3E-4498-9140-588E52574765}"/>
              </a:ext>
              <a:ext uri="{C183D7F6-B498-43B3-948B-1728B52AA6E4}">
                <adec:decorative xmlns:adec="http://schemas.microsoft.com/office/drawing/2017/decorative" val="1"/>
              </a:ext>
            </a:extLst>
          </p:cNvPr>
          <p:cNvGrpSpPr/>
          <p:nvPr/>
        </p:nvGrpSpPr>
        <p:grpSpPr>
          <a:xfrm>
            <a:off x="7186026" y="6504495"/>
            <a:ext cx="2378964" cy="308596"/>
            <a:chOff x="4339771" y="10149347"/>
            <a:chExt cx="3173053" cy="481057"/>
          </a:xfrm>
        </p:grpSpPr>
        <p:pic>
          <p:nvPicPr>
            <p:cNvPr id="23" name="תמונה 1" descr="cid:image003.png@01D44B49.C3EA8750">
              <a:extLst>
                <a:ext uri="{FF2B5EF4-FFF2-40B4-BE49-F238E27FC236}">
                  <a16:creationId xmlns:a16="http://schemas.microsoft.com/office/drawing/2014/main" id="{F5742A07-9CBD-4969-8CEE-8B3D2536657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7064" t="17757" b="35294"/>
            <a:stretch/>
          </p:blipFill>
          <p:spPr bwMode="auto">
            <a:xfrm>
              <a:off x="6886193" y="10149347"/>
              <a:ext cx="626631" cy="46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תמונה 1" descr="cid:image003.png@01D44B49.C3EA8750">
              <a:extLst>
                <a:ext uri="{FF2B5EF4-FFF2-40B4-BE49-F238E27FC236}">
                  <a16:creationId xmlns:a16="http://schemas.microsoft.com/office/drawing/2014/main" id="{E02998FD-5659-49B5-A268-26E316F67F0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896" t="28328" r="22994" b="46246"/>
            <a:stretch/>
          </p:blipFill>
          <p:spPr bwMode="auto">
            <a:xfrm>
              <a:off x="4339771" y="10149347"/>
              <a:ext cx="2610120" cy="4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D4739864-C075-4E03-B205-ED017673666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570185" y="6481609"/>
            <a:ext cx="1121628" cy="337695"/>
          </a:xfrm>
          <a:prstGeom prst="rect">
            <a:avLst/>
          </a:prstGeom>
        </p:spPr>
      </p:pic>
      <p:sp>
        <p:nvSpPr>
          <p:cNvPr id="2" name="Title 1" descr="מורשת ותיירות">
            <a:extLst>
              <a:ext uri="{FF2B5EF4-FFF2-40B4-BE49-F238E27FC236}">
                <a16:creationId xmlns:a16="http://schemas.microsoft.com/office/drawing/2014/main" id="{EFE4CB9D-DF44-4748-8EA7-EE4FA7587FF0}"/>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endParaRPr lang="he-IL" dirty="0"/>
          </a:p>
        </p:txBody>
      </p:sp>
    </p:spTree>
    <p:extLst>
      <p:ext uri="{BB962C8B-B14F-4D97-AF65-F5344CB8AC3E}">
        <p14:creationId xmlns:p14="http://schemas.microsoft.com/office/powerpoint/2010/main" val="3142725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74A33B5-63DF-4824-842E-4C542C6EE418}"/>
              </a:ext>
            </a:extLst>
          </p:cNvPr>
          <p:cNvSpPr txBox="1">
            <a:spLocks/>
          </p:cNvSpPr>
          <p:nvPr/>
        </p:nvSpPr>
        <p:spPr>
          <a:xfrm>
            <a:off x="8684728" y="14810"/>
            <a:ext cx="3576638" cy="2104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1400" dirty="0">
                <a:latin typeface="Gisha" panose="020B0502040204020203" pitchFamily="34" charset="-79"/>
                <a:cs typeface="Gisha" panose="020B0502040204020203" pitchFamily="34" charset="-79"/>
              </a:rPr>
              <a:t>תכנית אב – מועצה אזורית </a:t>
            </a:r>
            <a:r>
              <a:rPr lang="he-IL" sz="1400" b="1" dirty="0">
                <a:latin typeface="Gisha" panose="020B0502040204020203" pitchFamily="34" charset="-79"/>
                <a:cs typeface="Gisha" panose="020B0502040204020203" pitchFamily="34" charset="-79"/>
              </a:rPr>
              <a:t>מגילות ים המלח</a:t>
            </a:r>
            <a:br>
              <a:rPr lang="he-IL" sz="1400" dirty="0">
                <a:latin typeface="Gisha" panose="020B0502040204020203" pitchFamily="34" charset="-79"/>
                <a:cs typeface="Gisha" panose="020B0502040204020203" pitchFamily="34" charset="-79"/>
              </a:rPr>
            </a:br>
            <a:br>
              <a:rPr lang="he-IL" sz="1400" dirty="0">
                <a:latin typeface="Gisha" panose="020B0502040204020203" pitchFamily="34" charset="-79"/>
                <a:cs typeface="Gisha" panose="020B0502040204020203" pitchFamily="34" charset="-79"/>
              </a:rPr>
            </a:br>
            <a:endParaRPr lang="he-IL" sz="1400" dirty="0">
              <a:latin typeface="Gisha" panose="020B0502040204020203" pitchFamily="34" charset="-79"/>
              <a:cs typeface="Gisha" panose="020B0502040204020203" pitchFamily="34" charset="-79"/>
            </a:endParaRPr>
          </a:p>
        </p:txBody>
      </p:sp>
      <p:sp>
        <p:nvSpPr>
          <p:cNvPr id="17" name="Title 1">
            <a:extLst>
              <a:ext uri="{FF2B5EF4-FFF2-40B4-BE49-F238E27FC236}">
                <a16:creationId xmlns:a16="http://schemas.microsoft.com/office/drawing/2014/main" id="{56A55057-5665-4492-91ED-48A34B1C82FF}"/>
              </a:ext>
            </a:extLst>
          </p:cNvPr>
          <p:cNvSpPr txBox="1">
            <a:spLocks/>
          </p:cNvSpPr>
          <p:nvPr/>
        </p:nvSpPr>
        <p:spPr>
          <a:xfrm>
            <a:off x="8334337" y="2713398"/>
            <a:ext cx="3395408" cy="1431204"/>
          </a:xfrm>
          <a:prstGeom prst="rect">
            <a:avLst/>
          </a:prstGeom>
        </p:spPr>
        <p:txBody>
          <a:bodyPr vert="horz" lIns="98695" tIns="49347" rIns="98695" bIns="49347" rtlCol="0" anchor="ctr">
            <a:no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400" b="1" dirty="0">
                <a:latin typeface="Gisha" panose="020B0502040204020203" pitchFamily="34" charset="-79"/>
                <a:cs typeface="Gisha" panose="020B0502040204020203" pitchFamily="34" charset="-79"/>
              </a:rPr>
              <a:t>שירותי ציבור</a:t>
            </a:r>
          </a:p>
          <a:p>
            <a:pPr algn="r"/>
            <a:r>
              <a:rPr lang="he-IL" sz="2000" dirty="0">
                <a:latin typeface="Gisha" panose="020B0502040204020203" pitchFamily="34" charset="-79"/>
                <a:cs typeface="Gisha" panose="020B0502040204020203" pitchFamily="34" charset="-79"/>
              </a:rPr>
              <a:t>מרכז </a:t>
            </a:r>
            <a:r>
              <a:rPr lang="he-IL" sz="2000" b="1" dirty="0">
                <a:latin typeface="Gisha" panose="020B0502040204020203" pitchFamily="34" charset="-79"/>
                <a:cs typeface="Gisha" panose="020B0502040204020203" pitchFamily="34" charset="-79"/>
              </a:rPr>
              <a:t>מגילות </a:t>
            </a:r>
            <a:r>
              <a:rPr lang="he-IL" sz="2000" dirty="0">
                <a:latin typeface="Gisha" panose="020B0502040204020203" pitchFamily="34" charset="-79"/>
                <a:cs typeface="Gisha" panose="020B0502040204020203" pitchFamily="34" charset="-79"/>
              </a:rPr>
              <a:t>לשימושים רב-תפקודיים</a:t>
            </a:r>
            <a:r>
              <a:rPr lang="en-US" sz="2000" dirty="0">
                <a:latin typeface="Gisha" panose="020B0502040204020203" pitchFamily="34" charset="-79"/>
                <a:cs typeface="Gisha" panose="020B0502040204020203" pitchFamily="34" charset="-79"/>
              </a:rPr>
              <a:t>;</a:t>
            </a:r>
            <a:endParaRPr lang="he-IL" sz="2000" dirty="0">
              <a:latin typeface="Gisha" panose="020B0502040204020203" pitchFamily="34" charset="-79"/>
              <a:cs typeface="Gisha" panose="020B0502040204020203" pitchFamily="34" charset="-79"/>
            </a:endParaRPr>
          </a:p>
          <a:p>
            <a:pPr algn="r"/>
            <a:r>
              <a:rPr lang="he-IL" sz="2000" dirty="0">
                <a:latin typeface="Gisha" panose="020B0502040204020203" pitchFamily="34" charset="-79"/>
                <a:cs typeface="Gisha" panose="020B0502040204020203" pitchFamily="34" charset="-79"/>
              </a:rPr>
              <a:t>מגורים, מסחר, תעסוקה, תיירות, תחבורה אזורית</a:t>
            </a:r>
          </a:p>
          <a:p>
            <a:pPr algn="ctr"/>
            <a:endParaRPr lang="he-IL" sz="2000" dirty="0">
              <a:latin typeface="Gisha" panose="020B0502040204020203" pitchFamily="34" charset="-79"/>
              <a:cs typeface="Gisha" panose="020B0502040204020203" pitchFamily="34" charset="-79"/>
            </a:endParaRPr>
          </a:p>
        </p:txBody>
      </p:sp>
      <p:sp>
        <p:nvSpPr>
          <p:cNvPr id="16" name="Slide Number Placeholder 27">
            <a:extLst>
              <a:ext uri="{FF2B5EF4-FFF2-40B4-BE49-F238E27FC236}">
                <a16:creationId xmlns:a16="http://schemas.microsoft.com/office/drawing/2014/main" id="{4206BCD4-27CB-4D83-9D97-24BF3E5D1EE0}"/>
              </a:ext>
            </a:extLst>
          </p:cNvPr>
          <p:cNvSpPr>
            <a:spLocks noGrp="1"/>
          </p:cNvSpPr>
          <p:nvPr>
            <p:ph type="sldNum" sz="quarter" idx="12"/>
          </p:nvPr>
        </p:nvSpPr>
        <p:spPr>
          <a:xfrm>
            <a:off x="2418" y="6626761"/>
            <a:ext cx="398175" cy="222421"/>
          </a:xfrm>
        </p:spPr>
        <p:txBody>
          <a:bodyPr/>
          <a:lstStyle/>
          <a:p>
            <a:fld id="{B8F65289-939D-49B7-9598-2F964C384DA7}" type="slidenum">
              <a:rPr lang="he-IL" smtClean="0">
                <a:latin typeface="Gisha" panose="020B0502040204020203" pitchFamily="34" charset="-79"/>
                <a:cs typeface="Gisha" panose="020B0502040204020203" pitchFamily="34" charset="-79"/>
              </a:rPr>
              <a:t>19</a:t>
            </a:fld>
            <a:endParaRPr lang="he-IL" dirty="0">
              <a:latin typeface="Gisha" panose="020B0502040204020203" pitchFamily="34" charset="-79"/>
              <a:cs typeface="Gisha" panose="020B0502040204020203" pitchFamily="34" charset="-79"/>
            </a:endParaRPr>
          </a:p>
        </p:txBody>
      </p:sp>
      <p:pic>
        <p:nvPicPr>
          <p:cNvPr id="3" name="Picture 2" descr="בניין המועצה האזורית ">
            <a:extLst>
              <a:ext uri="{FF2B5EF4-FFF2-40B4-BE49-F238E27FC236}">
                <a16:creationId xmlns:a16="http://schemas.microsoft.com/office/drawing/2014/main" id="{B112D074-56D1-4C1A-B82C-3B305470D216}"/>
              </a:ext>
            </a:extLst>
          </p:cNvPr>
          <p:cNvPicPr>
            <a:picLocks noChangeAspect="1"/>
          </p:cNvPicPr>
          <p:nvPr/>
        </p:nvPicPr>
        <p:blipFill rotWithShape="1">
          <a:blip r:embed="rId2">
            <a:extLst>
              <a:ext uri="{28A0092B-C50C-407E-A947-70E740481C1C}">
                <a14:useLocalDpi xmlns:a14="http://schemas.microsoft.com/office/drawing/2010/main" val="0"/>
              </a:ext>
            </a:extLst>
          </a:blip>
          <a:srcRect r="21710" b="12673"/>
          <a:stretch/>
        </p:blipFill>
        <p:spPr>
          <a:xfrm>
            <a:off x="508422" y="333554"/>
            <a:ext cx="7158905" cy="5988890"/>
          </a:xfrm>
          <a:prstGeom prst="rect">
            <a:avLst/>
          </a:prstGeom>
        </p:spPr>
      </p:pic>
      <p:sp>
        <p:nvSpPr>
          <p:cNvPr id="14" name="TextBox 13">
            <a:extLst>
              <a:ext uri="{FF2B5EF4-FFF2-40B4-BE49-F238E27FC236}">
                <a16:creationId xmlns:a16="http://schemas.microsoft.com/office/drawing/2014/main" id="{91FE1B52-8BCA-4341-B28C-F32366D4251A}"/>
              </a:ext>
            </a:extLst>
          </p:cNvPr>
          <p:cNvSpPr txBox="1"/>
          <p:nvPr/>
        </p:nvSpPr>
        <p:spPr>
          <a:xfrm>
            <a:off x="5684150" y="6392703"/>
            <a:ext cx="1417562" cy="490647"/>
          </a:xfrm>
          <a:prstGeom prst="rect">
            <a:avLst/>
          </a:prstGeom>
          <a:noFill/>
        </p:spPr>
        <p:txBody>
          <a:bodyPr wrap="square" rtlCol="1">
            <a:spAutoFit/>
          </a:bodyPr>
          <a:lstStyle/>
          <a:p>
            <a:pPr algn="ctr"/>
            <a:r>
              <a:rPr lang="he-IL" sz="1294" b="1" dirty="0">
                <a:latin typeface="David" panose="020E0502060401010101" pitchFamily="34" charset="-79"/>
                <a:cs typeface="David" panose="020E0502060401010101" pitchFamily="34" charset="-79"/>
              </a:rPr>
              <a:t>רחמימוב אדריכלים ומתכנני ערים בע"מ</a:t>
            </a:r>
          </a:p>
        </p:txBody>
      </p:sp>
      <p:grpSp>
        <p:nvGrpSpPr>
          <p:cNvPr id="15" name="Group 14">
            <a:extLst>
              <a:ext uri="{FF2B5EF4-FFF2-40B4-BE49-F238E27FC236}">
                <a16:creationId xmlns:a16="http://schemas.microsoft.com/office/drawing/2014/main" id="{13DD43B4-AD85-4991-92AC-150237C81EF1}"/>
              </a:ext>
              <a:ext uri="{C183D7F6-B498-43B3-948B-1728B52AA6E4}">
                <adec:decorative xmlns:adec="http://schemas.microsoft.com/office/drawing/2017/decorative" val="1"/>
              </a:ext>
            </a:extLst>
          </p:cNvPr>
          <p:cNvGrpSpPr/>
          <p:nvPr/>
        </p:nvGrpSpPr>
        <p:grpSpPr>
          <a:xfrm>
            <a:off x="10933537" y="5937019"/>
            <a:ext cx="1279037" cy="876072"/>
            <a:chOff x="122259" y="5818636"/>
            <a:chExt cx="1248683" cy="851317"/>
          </a:xfrm>
        </p:grpSpPr>
        <p:pic>
          <p:nvPicPr>
            <p:cNvPr id="19" name="Picture 2" descr="תוצאת תמונה עבור משרד הבינוי והשיכון עכו">
              <a:extLst>
                <a:ext uri="{FF2B5EF4-FFF2-40B4-BE49-F238E27FC236}">
                  <a16:creationId xmlns:a16="http://schemas.microsoft.com/office/drawing/2014/main" id="{D4C017B4-655F-4EB2-B90A-16F0A384F88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5511"/>
            <a:stretch/>
          </p:blipFill>
          <p:spPr bwMode="auto">
            <a:xfrm>
              <a:off x="850773" y="5879169"/>
              <a:ext cx="520169" cy="3651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תוצאת תמונה עבור משרד הבינוי והשיכון עכו">
              <a:extLst>
                <a:ext uri="{FF2B5EF4-FFF2-40B4-BE49-F238E27FC236}">
                  <a16:creationId xmlns:a16="http://schemas.microsoft.com/office/drawing/2014/main" id="{6D804D91-12BA-4FA0-8832-8B355C794C14}"/>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64767"/>
            <a:stretch/>
          </p:blipFill>
          <p:spPr bwMode="auto">
            <a:xfrm>
              <a:off x="122259" y="5818636"/>
              <a:ext cx="728514" cy="8513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6BA0939D-C7CC-47A0-8C8E-5F02BE392F69}"/>
              </a:ext>
              <a:ext uri="{C183D7F6-B498-43B3-948B-1728B52AA6E4}">
                <adec:decorative xmlns:adec="http://schemas.microsoft.com/office/drawing/2017/decorative" val="1"/>
              </a:ext>
            </a:extLst>
          </p:cNvPr>
          <p:cNvGrpSpPr/>
          <p:nvPr/>
        </p:nvGrpSpPr>
        <p:grpSpPr>
          <a:xfrm>
            <a:off x="7186026" y="6504495"/>
            <a:ext cx="2378964" cy="308596"/>
            <a:chOff x="4339771" y="10149347"/>
            <a:chExt cx="3173053" cy="481057"/>
          </a:xfrm>
        </p:grpSpPr>
        <p:pic>
          <p:nvPicPr>
            <p:cNvPr id="22" name="תמונה 1" descr="cid:image003.png@01D44B49.C3EA8750">
              <a:extLst>
                <a:ext uri="{FF2B5EF4-FFF2-40B4-BE49-F238E27FC236}">
                  <a16:creationId xmlns:a16="http://schemas.microsoft.com/office/drawing/2014/main" id="{2C7944A4-59AB-41F8-ABF0-5165CCB4183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7064" t="17757" b="35294"/>
            <a:stretch/>
          </p:blipFill>
          <p:spPr bwMode="auto">
            <a:xfrm>
              <a:off x="6886193" y="10149347"/>
              <a:ext cx="626631" cy="46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תמונה 1" descr="cid:image003.png@01D44B49.C3EA8750">
              <a:extLst>
                <a:ext uri="{FF2B5EF4-FFF2-40B4-BE49-F238E27FC236}">
                  <a16:creationId xmlns:a16="http://schemas.microsoft.com/office/drawing/2014/main" id="{7AB48F84-4363-4623-A8EA-E07D941A6E3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896" t="28328" r="22994" b="46246"/>
            <a:stretch/>
          </p:blipFill>
          <p:spPr bwMode="auto">
            <a:xfrm>
              <a:off x="4339771" y="10149347"/>
              <a:ext cx="2610120" cy="4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 name="Picture 23">
            <a:extLst>
              <a:ext uri="{FF2B5EF4-FFF2-40B4-BE49-F238E27FC236}">
                <a16:creationId xmlns:a16="http://schemas.microsoft.com/office/drawing/2014/main" id="{900F1B71-10F8-4992-BF8C-CABF1984B6B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570185" y="6481609"/>
            <a:ext cx="1121628" cy="337695"/>
          </a:xfrm>
          <a:prstGeom prst="rect">
            <a:avLst/>
          </a:prstGeom>
        </p:spPr>
      </p:pic>
      <p:sp>
        <p:nvSpPr>
          <p:cNvPr id="2" name="Title 1" descr="שירותי הציבור">
            <a:extLst>
              <a:ext uri="{FF2B5EF4-FFF2-40B4-BE49-F238E27FC236}">
                <a16:creationId xmlns:a16="http://schemas.microsoft.com/office/drawing/2014/main" id="{BFD40A35-E056-409A-8CFC-132F615C9152}"/>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endParaRPr lang="he-IL" dirty="0"/>
          </a:p>
        </p:txBody>
      </p:sp>
    </p:spTree>
    <p:extLst>
      <p:ext uri="{BB962C8B-B14F-4D97-AF65-F5344CB8AC3E}">
        <p14:creationId xmlns:p14="http://schemas.microsoft.com/office/powerpoint/2010/main" val="3711235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74A33B5-63DF-4824-842E-4C542C6EE418}"/>
              </a:ext>
            </a:extLst>
          </p:cNvPr>
          <p:cNvSpPr txBox="1">
            <a:spLocks/>
          </p:cNvSpPr>
          <p:nvPr/>
        </p:nvSpPr>
        <p:spPr>
          <a:xfrm>
            <a:off x="8684728" y="14810"/>
            <a:ext cx="3576638" cy="2104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1400" dirty="0">
                <a:latin typeface="Gisha" panose="020B0502040204020203" pitchFamily="34" charset="-79"/>
                <a:cs typeface="Gisha" panose="020B0502040204020203" pitchFamily="34" charset="-79"/>
              </a:rPr>
              <a:t>תכנית אב – מועצה אזורית </a:t>
            </a:r>
            <a:r>
              <a:rPr lang="he-IL" sz="1400" b="1" dirty="0">
                <a:latin typeface="Gisha" panose="020B0502040204020203" pitchFamily="34" charset="-79"/>
                <a:cs typeface="Gisha" panose="020B0502040204020203" pitchFamily="34" charset="-79"/>
              </a:rPr>
              <a:t>מגילות ים המלח</a:t>
            </a:r>
            <a:br>
              <a:rPr lang="he-IL" sz="1400" dirty="0">
                <a:latin typeface="Gisha" panose="020B0502040204020203" pitchFamily="34" charset="-79"/>
                <a:cs typeface="Gisha" panose="020B0502040204020203" pitchFamily="34" charset="-79"/>
              </a:rPr>
            </a:br>
            <a:br>
              <a:rPr lang="he-IL" sz="1400" dirty="0">
                <a:latin typeface="Gisha" panose="020B0502040204020203" pitchFamily="34" charset="-79"/>
                <a:cs typeface="Gisha" panose="020B0502040204020203" pitchFamily="34" charset="-79"/>
              </a:rPr>
            </a:br>
            <a:endParaRPr lang="he-IL" sz="1400" dirty="0">
              <a:latin typeface="Gisha" panose="020B0502040204020203" pitchFamily="34" charset="-79"/>
              <a:cs typeface="Gisha" panose="020B0502040204020203" pitchFamily="34" charset="-79"/>
            </a:endParaRPr>
          </a:p>
        </p:txBody>
      </p:sp>
      <p:sp>
        <p:nvSpPr>
          <p:cNvPr id="28" name="Slide Number Placeholder 27">
            <a:extLst>
              <a:ext uri="{FF2B5EF4-FFF2-40B4-BE49-F238E27FC236}">
                <a16:creationId xmlns:a16="http://schemas.microsoft.com/office/drawing/2014/main" id="{7D8FE2EA-FCED-48C8-8F9E-D0259CFF1C13}"/>
              </a:ext>
            </a:extLst>
          </p:cNvPr>
          <p:cNvSpPr>
            <a:spLocks noGrp="1"/>
          </p:cNvSpPr>
          <p:nvPr>
            <p:ph type="sldNum" sz="quarter" idx="12"/>
          </p:nvPr>
        </p:nvSpPr>
        <p:spPr>
          <a:xfrm>
            <a:off x="2419" y="6626761"/>
            <a:ext cx="325922" cy="222421"/>
          </a:xfrm>
        </p:spPr>
        <p:txBody>
          <a:bodyPr/>
          <a:lstStyle/>
          <a:p>
            <a:fld id="{B8F65289-939D-49B7-9598-2F964C384DA7}" type="slidenum">
              <a:rPr lang="he-IL" smtClean="0">
                <a:latin typeface="Gisha" panose="020B0502040204020203" pitchFamily="34" charset="-79"/>
                <a:cs typeface="Gisha" panose="020B0502040204020203" pitchFamily="34" charset="-79"/>
              </a:rPr>
              <a:t>2</a:t>
            </a:fld>
            <a:endParaRPr lang="he-IL" dirty="0">
              <a:latin typeface="Gisha" panose="020B0502040204020203" pitchFamily="34" charset="-79"/>
              <a:cs typeface="Gisha" panose="020B0502040204020203" pitchFamily="34" charset="-79"/>
            </a:endParaRPr>
          </a:p>
        </p:txBody>
      </p:sp>
      <p:sp>
        <p:nvSpPr>
          <p:cNvPr id="15" name="TextBox 14">
            <a:extLst>
              <a:ext uri="{FF2B5EF4-FFF2-40B4-BE49-F238E27FC236}">
                <a16:creationId xmlns:a16="http://schemas.microsoft.com/office/drawing/2014/main" id="{893C17AA-9C57-479F-9699-787BE56F078B}"/>
              </a:ext>
            </a:extLst>
          </p:cNvPr>
          <p:cNvSpPr txBox="1"/>
          <p:nvPr/>
        </p:nvSpPr>
        <p:spPr>
          <a:xfrm>
            <a:off x="5066429" y="664920"/>
            <a:ext cx="6584565" cy="400818"/>
          </a:xfrm>
          <a:prstGeom prst="rect">
            <a:avLst/>
          </a:prstGeom>
          <a:noFill/>
        </p:spPr>
        <p:txBody>
          <a:bodyPr wrap="square" rtlCol="1">
            <a:spAutoFit/>
          </a:bodyPr>
          <a:lstStyle/>
          <a:p>
            <a:pPr algn="r" rtl="1"/>
            <a:r>
              <a:rPr lang="he-IL" sz="2000" b="1" dirty="0">
                <a:latin typeface="Gisha" panose="020B0502040204020203" pitchFamily="34" charset="-79"/>
                <a:cs typeface="Gisha" panose="020B0502040204020203" pitchFamily="34" charset="-79"/>
              </a:rPr>
              <a:t>המזמין וחברי צוות התכנון של תכנית האב</a:t>
            </a:r>
            <a:endParaRPr lang="he-IL" sz="2000" dirty="0">
              <a:latin typeface="Gisha" panose="020B0502040204020203" pitchFamily="34" charset="-79"/>
              <a:cs typeface="Gisha" panose="020B0502040204020203" pitchFamily="34" charset="-79"/>
            </a:endParaRPr>
          </a:p>
        </p:txBody>
      </p:sp>
      <p:sp>
        <p:nvSpPr>
          <p:cNvPr id="16" name="TextBox 2">
            <a:extLst>
              <a:ext uri="{FF2B5EF4-FFF2-40B4-BE49-F238E27FC236}">
                <a16:creationId xmlns:a16="http://schemas.microsoft.com/office/drawing/2014/main" id="{14CDA108-A951-40B0-A0A7-D5FDC108123F}"/>
              </a:ext>
            </a:extLst>
          </p:cNvPr>
          <p:cNvSpPr txBox="1"/>
          <p:nvPr/>
        </p:nvSpPr>
        <p:spPr>
          <a:xfrm>
            <a:off x="5189440" y="1186863"/>
            <a:ext cx="6955258" cy="4769319"/>
          </a:xfrm>
          <a:prstGeom prst="rect">
            <a:avLst/>
          </a:prstGeom>
          <a:noFill/>
        </p:spPr>
        <p:txBody>
          <a:bodyPr wrap="square" rtlCol="1">
            <a:spAutoFit/>
          </a:bodyPr>
          <a:lstStyle/>
          <a:p>
            <a:pPr algn="r" rtl="1">
              <a:lnSpc>
                <a:spcPct val="200000"/>
              </a:lnSpc>
            </a:pPr>
            <a:r>
              <a:rPr lang="he-IL" sz="1400" b="1" dirty="0">
                <a:latin typeface="Gisha" panose="020B0502040204020203" pitchFamily="34" charset="-79"/>
                <a:cs typeface="Gisha" panose="020B0502040204020203" pitchFamily="34" charset="-79"/>
              </a:rPr>
              <a:t>מועצה אזורית מגילות ים המלח – אריה כהן</a:t>
            </a:r>
            <a:r>
              <a:rPr lang="en-US" sz="1400" b="1" dirty="0">
                <a:latin typeface="Gisha" panose="020B0502040204020203" pitchFamily="34" charset="-79"/>
                <a:cs typeface="Gisha" panose="020B0502040204020203" pitchFamily="34" charset="-79"/>
              </a:rPr>
              <a:t>;</a:t>
            </a:r>
            <a:r>
              <a:rPr lang="he-IL" sz="1400" b="1" dirty="0">
                <a:latin typeface="Gisha" panose="020B0502040204020203" pitchFamily="34" charset="-79"/>
                <a:cs typeface="Gisha" panose="020B0502040204020203" pitchFamily="34" charset="-79"/>
              </a:rPr>
              <a:t> אוריאל אהרונוב</a:t>
            </a:r>
            <a:r>
              <a:rPr lang="en-US" sz="1400" b="1" dirty="0">
                <a:latin typeface="Gisha" panose="020B0502040204020203" pitchFamily="34" charset="-79"/>
                <a:cs typeface="Gisha" panose="020B0502040204020203" pitchFamily="34" charset="-79"/>
              </a:rPr>
              <a:t>;</a:t>
            </a:r>
            <a:r>
              <a:rPr lang="he-IL" sz="1400" b="1" dirty="0">
                <a:latin typeface="Gisha" panose="020B0502040204020203" pitchFamily="34" charset="-79"/>
                <a:cs typeface="Gisha" panose="020B0502040204020203" pitchFamily="34" charset="-79"/>
              </a:rPr>
              <a:t> הדס בשן</a:t>
            </a:r>
          </a:p>
          <a:p>
            <a:pPr algn="r" rtl="1">
              <a:lnSpc>
                <a:spcPct val="200000"/>
              </a:lnSpc>
            </a:pPr>
            <a:r>
              <a:rPr lang="he-IL" sz="1400" b="1" dirty="0">
                <a:latin typeface="Gisha" panose="020B0502040204020203" pitchFamily="34" charset="-79"/>
                <a:cs typeface="Gisha" panose="020B0502040204020203" pitchFamily="34" charset="-79"/>
              </a:rPr>
              <a:t>משרד הבינוי והשיכון – מינהל לענייני הכפר – אסנת קמחי</a:t>
            </a:r>
            <a:r>
              <a:rPr lang="en-US" sz="1400" b="1" dirty="0">
                <a:latin typeface="Gisha" panose="020B0502040204020203" pitchFamily="34" charset="-79"/>
                <a:cs typeface="Gisha" panose="020B0502040204020203" pitchFamily="34" charset="-79"/>
              </a:rPr>
              <a:t>;</a:t>
            </a:r>
            <a:r>
              <a:rPr lang="he-IL" sz="1400" b="1" dirty="0">
                <a:latin typeface="Gisha" panose="020B0502040204020203" pitchFamily="34" charset="-79"/>
                <a:cs typeface="Gisha" panose="020B0502040204020203" pitchFamily="34" charset="-79"/>
              </a:rPr>
              <a:t> אילון ברנהרד</a:t>
            </a:r>
            <a:r>
              <a:rPr lang="en-US" sz="1400" b="1" dirty="0">
                <a:latin typeface="Gisha" panose="020B0502040204020203" pitchFamily="34" charset="-79"/>
                <a:cs typeface="Gisha" panose="020B0502040204020203" pitchFamily="34" charset="-79"/>
              </a:rPr>
              <a:t>;</a:t>
            </a:r>
            <a:r>
              <a:rPr lang="he-IL" sz="1400" b="1" dirty="0">
                <a:latin typeface="Gisha" panose="020B0502040204020203" pitchFamily="34" charset="-79"/>
                <a:cs typeface="Gisha" panose="020B0502040204020203" pitchFamily="34" charset="-79"/>
              </a:rPr>
              <a:t> אלדד קדר</a:t>
            </a:r>
          </a:p>
          <a:p>
            <a:pPr marL="342900" indent="-342900" algn="r" rtl="1">
              <a:lnSpc>
                <a:spcPct val="200000"/>
              </a:lnSpc>
              <a:buFont typeface="+mj-lt"/>
              <a:buAutoNum type="arabicPeriod"/>
            </a:pPr>
            <a:r>
              <a:rPr lang="he-IL" sz="1400" b="1" dirty="0">
                <a:latin typeface="Gisha" panose="020B0502040204020203" pitchFamily="34" charset="-79"/>
                <a:cs typeface="Gisha" panose="020B0502040204020203" pitchFamily="34" charset="-79"/>
              </a:rPr>
              <a:t>הנהלת הפרויקט – </a:t>
            </a:r>
            <a:r>
              <a:rPr lang="he-IL" sz="1400" dirty="0">
                <a:latin typeface="Gisha" panose="020B0502040204020203" pitchFamily="34" charset="-79"/>
                <a:cs typeface="Gisha" panose="020B0502040204020203" pitchFamily="34" charset="-79"/>
              </a:rPr>
              <a:t>יובל ויצמן ניהול ויעוץ הנדסי בע"מ – יובל ויצמן</a:t>
            </a:r>
            <a:r>
              <a:rPr lang="en-US" sz="1400" dirty="0">
                <a:latin typeface="Gisha" panose="020B0502040204020203" pitchFamily="34" charset="-79"/>
                <a:cs typeface="Gisha" panose="020B0502040204020203" pitchFamily="34" charset="-79"/>
              </a:rPr>
              <a:t>;</a:t>
            </a:r>
            <a:r>
              <a:rPr lang="he-IL" sz="1400" dirty="0">
                <a:latin typeface="Gisha" panose="020B0502040204020203" pitchFamily="34" charset="-79"/>
                <a:cs typeface="Gisha" panose="020B0502040204020203" pitchFamily="34" charset="-79"/>
              </a:rPr>
              <a:t> הדר גלר</a:t>
            </a:r>
            <a:r>
              <a:rPr lang="en-US" sz="1400" dirty="0">
                <a:latin typeface="Gisha" panose="020B0502040204020203" pitchFamily="34" charset="-79"/>
                <a:cs typeface="Gisha" panose="020B0502040204020203" pitchFamily="34" charset="-79"/>
              </a:rPr>
              <a:t>;</a:t>
            </a:r>
            <a:r>
              <a:rPr lang="he-IL" sz="1400" dirty="0">
                <a:latin typeface="Gisha" panose="020B0502040204020203" pitchFamily="34" charset="-79"/>
                <a:cs typeface="Gisha" panose="020B0502040204020203" pitchFamily="34" charset="-79"/>
              </a:rPr>
              <a:t> אביעד יוגב</a:t>
            </a:r>
          </a:p>
          <a:p>
            <a:pPr marL="342900" indent="-342900" algn="r" rtl="1">
              <a:lnSpc>
                <a:spcPct val="200000"/>
              </a:lnSpc>
              <a:buFont typeface="+mj-lt"/>
              <a:buAutoNum type="arabicPeriod"/>
            </a:pPr>
            <a:r>
              <a:rPr lang="he-IL" sz="1400" b="1" dirty="0">
                <a:latin typeface="Gisha" panose="020B0502040204020203" pitchFamily="34" charset="-79"/>
                <a:cs typeface="Gisha" panose="020B0502040204020203" pitchFamily="34" charset="-79"/>
              </a:rPr>
              <a:t>תיירות</a:t>
            </a:r>
            <a:r>
              <a:rPr lang="he-IL" sz="1400" dirty="0">
                <a:latin typeface="Gisha" panose="020B0502040204020203" pitchFamily="34" charset="-79"/>
                <a:cs typeface="Gisha" panose="020B0502040204020203" pitchFamily="34" charset="-79"/>
              </a:rPr>
              <a:t> – </a:t>
            </a:r>
            <a:r>
              <a:rPr lang="he-IL" sz="1300" dirty="0">
                <a:latin typeface="Gisha" panose="020B0502040204020203" pitchFamily="34" charset="-79"/>
                <a:cs typeface="Gisha" panose="020B0502040204020203" pitchFamily="34" charset="-79"/>
              </a:rPr>
              <a:t>עמוס ברנדייס תכנון ואדריכלות בע"מ והחברה הממשלתית להגנות ים המלח בע"מ</a:t>
            </a:r>
          </a:p>
          <a:p>
            <a:pPr marL="342900" indent="-342900" algn="r" rtl="1">
              <a:lnSpc>
                <a:spcPct val="200000"/>
              </a:lnSpc>
              <a:buFont typeface="+mj-lt"/>
              <a:buAutoNum type="arabicPeriod"/>
            </a:pPr>
            <a:r>
              <a:rPr lang="he-IL" sz="1400" b="1" dirty="0">
                <a:latin typeface="Gisha" panose="020B0502040204020203" pitchFamily="34" charset="-79"/>
                <a:cs typeface="Gisha" panose="020B0502040204020203" pitchFamily="34" charset="-79"/>
              </a:rPr>
              <a:t>חקלאות ושטחים פתוחים </a:t>
            </a:r>
            <a:r>
              <a:rPr lang="he-IL" sz="1400" dirty="0">
                <a:latin typeface="Gisha" panose="020B0502040204020203" pitchFamily="34" charset="-79"/>
                <a:cs typeface="Gisha" panose="020B0502040204020203" pitchFamily="34" charset="-79"/>
              </a:rPr>
              <a:t>– ליגמ פרויקטים סביבתיים בע"מ – רן מולכו</a:t>
            </a:r>
            <a:r>
              <a:rPr lang="en-US" sz="1400" dirty="0">
                <a:latin typeface="Gisha" panose="020B0502040204020203" pitchFamily="34" charset="-79"/>
                <a:cs typeface="Gisha" panose="020B0502040204020203" pitchFamily="34" charset="-79"/>
              </a:rPr>
              <a:t>;</a:t>
            </a:r>
            <a:r>
              <a:rPr lang="he-IL" sz="1400" dirty="0">
                <a:latin typeface="Gisha" panose="020B0502040204020203" pitchFamily="34" charset="-79"/>
                <a:cs typeface="Gisha" panose="020B0502040204020203" pitchFamily="34" charset="-79"/>
              </a:rPr>
              <a:t> נעה עיני וצוות</a:t>
            </a:r>
          </a:p>
          <a:p>
            <a:pPr marL="342900" indent="-342900" algn="r" rtl="1">
              <a:lnSpc>
                <a:spcPct val="200000"/>
              </a:lnSpc>
              <a:buFont typeface="+mj-lt"/>
              <a:buAutoNum type="arabicPeriod"/>
            </a:pPr>
            <a:r>
              <a:rPr lang="he-IL" sz="1400" b="1" dirty="0">
                <a:latin typeface="Gisha" panose="020B0502040204020203" pitchFamily="34" charset="-79"/>
                <a:cs typeface="Gisha" panose="020B0502040204020203" pitchFamily="34" charset="-79"/>
              </a:rPr>
              <a:t>גיאולוגיה והידרו-גיאולוגיה </a:t>
            </a:r>
            <a:r>
              <a:rPr lang="he-IL" sz="1400" dirty="0">
                <a:latin typeface="Gisha" panose="020B0502040204020203" pitchFamily="34" charset="-79"/>
                <a:cs typeface="Gisha" panose="020B0502040204020203" pitchFamily="34" charset="-79"/>
              </a:rPr>
              <a:t>– גיאופרוספקט בע"מ –  אופיר רונן</a:t>
            </a:r>
          </a:p>
          <a:p>
            <a:pPr marL="342900" indent="-342900" algn="r" rtl="1">
              <a:lnSpc>
                <a:spcPct val="200000"/>
              </a:lnSpc>
              <a:buFont typeface="+mj-lt"/>
              <a:buAutoNum type="arabicPeriod"/>
            </a:pPr>
            <a:r>
              <a:rPr lang="he-IL" sz="1400" b="1" dirty="0">
                <a:latin typeface="Gisha" panose="020B0502040204020203" pitchFamily="34" charset="-79"/>
                <a:cs typeface="Gisha" panose="020B0502040204020203" pitchFamily="34" charset="-79"/>
              </a:rPr>
              <a:t>סביבה</a:t>
            </a:r>
            <a:r>
              <a:rPr lang="he-IL" sz="1400" dirty="0">
                <a:latin typeface="Gisha" panose="020B0502040204020203" pitchFamily="34" charset="-79"/>
                <a:cs typeface="Gisha" panose="020B0502040204020203" pitchFamily="34" charset="-79"/>
              </a:rPr>
              <a:t> – אמפיביו בע"מ –  עמית טל</a:t>
            </a:r>
            <a:r>
              <a:rPr lang="en-US" sz="1400" dirty="0">
                <a:latin typeface="Gisha" panose="020B0502040204020203" pitchFamily="34" charset="-79"/>
                <a:cs typeface="Gisha" panose="020B0502040204020203" pitchFamily="34" charset="-79"/>
              </a:rPr>
              <a:t>;</a:t>
            </a:r>
            <a:r>
              <a:rPr lang="he-IL" sz="1400" dirty="0">
                <a:latin typeface="Gisha" panose="020B0502040204020203" pitchFamily="34" charset="-79"/>
                <a:cs typeface="Gisha" panose="020B0502040204020203" pitchFamily="34" charset="-79"/>
              </a:rPr>
              <a:t> גבי גרינשטיין</a:t>
            </a:r>
          </a:p>
          <a:p>
            <a:pPr marL="342900" indent="-342900" algn="r" rtl="1">
              <a:lnSpc>
                <a:spcPct val="200000"/>
              </a:lnSpc>
              <a:buFont typeface="+mj-lt"/>
              <a:buAutoNum type="arabicPeriod"/>
            </a:pPr>
            <a:r>
              <a:rPr lang="he-IL" sz="1400" b="1" dirty="0">
                <a:latin typeface="Gisha" panose="020B0502040204020203" pitchFamily="34" charset="-79"/>
                <a:cs typeface="Gisha" panose="020B0502040204020203" pitchFamily="34" charset="-79"/>
              </a:rPr>
              <a:t>תחבורה</a:t>
            </a:r>
            <a:r>
              <a:rPr lang="he-IL" sz="1400" dirty="0">
                <a:latin typeface="Gisha" panose="020B0502040204020203" pitchFamily="34" charset="-79"/>
                <a:cs typeface="Gisha" panose="020B0502040204020203" pitchFamily="34" charset="-79"/>
              </a:rPr>
              <a:t> – לנדיוז בע"מ – שמעון פרהנג</a:t>
            </a:r>
          </a:p>
          <a:p>
            <a:pPr marL="342900" indent="-342900" algn="r" rtl="1">
              <a:lnSpc>
                <a:spcPct val="200000"/>
              </a:lnSpc>
              <a:buFont typeface="+mj-lt"/>
              <a:buAutoNum type="arabicPeriod"/>
            </a:pPr>
            <a:r>
              <a:rPr lang="he-IL" sz="1400" b="1" dirty="0">
                <a:latin typeface="Gisha" panose="020B0502040204020203" pitchFamily="34" charset="-79"/>
                <a:cs typeface="Gisha" panose="020B0502040204020203" pitchFamily="34" charset="-79"/>
              </a:rPr>
              <a:t>שיתוף בעלי עניין </a:t>
            </a:r>
            <a:r>
              <a:rPr lang="he-IL" sz="1400" dirty="0">
                <a:latin typeface="Gisha" panose="020B0502040204020203" pitchFamily="34" charset="-79"/>
                <a:cs typeface="Gisha" panose="020B0502040204020203" pitchFamily="34" charset="-79"/>
              </a:rPr>
              <a:t>– סינרגיה בע"מ – רפי נשיא</a:t>
            </a:r>
            <a:r>
              <a:rPr lang="en-US" sz="1400" dirty="0">
                <a:latin typeface="Gisha" panose="020B0502040204020203" pitchFamily="34" charset="-79"/>
                <a:cs typeface="Gisha" panose="020B0502040204020203" pitchFamily="34" charset="-79"/>
              </a:rPr>
              <a:t>;</a:t>
            </a:r>
            <a:r>
              <a:rPr lang="he-IL" sz="1400" dirty="0">
                <a:latin typeface="Gisha" panose="020B0502040204020203" pitchFamily="34" charset="-79"/>
                <a:cs typeface="Gisha" panose="020B0502040204020203" pitchFamily="34" charset="-79"/>
              </a:rPr>
              <a:t> יערה טופל-כהן</a:t>
            </a:r>
          </a:p>
          <a:p>
            <a:pPr marL="342900" indent="-342900" algn="r" rtl="1">
              <a:lnSpc>
                <a:spcPct val="200000"/>
              </a:lnSpc>
              <a:buFont typeface="+mj-lt"/>
              <a:buAutoNum type="arabicPeriod"/>
            </a:pPr>
            <a:r>
              <a:rPr lang="he-IL" sz="1400" b="1" dirty="0">
                <a:latin typeface="Gisha" panose="020B0502040204020203" pitchFamily="34" charset="-79"/>
                <a:cs typeface="Gisha" panose="020B0502040204020203" pitchFamily="34" charset="-79"/>
              </a:rPr>
              <a:t>פרוגרמה למועצה </a:t>
            </a:r>
            <a:r>
              <a:rPr lang="he-IL" sz="1400" dirty="0">
                <a:latin typeface="Gisha" panose="020B0502040204020203" pitchFamily="34" charset="-79"/>
                <a:cs typeface="Gisha" panose="020B0502040204020203" pitchFamily="34" charset="-79"/>
              </a:rPr>
              <a:t>– סינרגיה בע"מ – רפי נשיא</a:t>
            </a:r>
            <a:r>
              <a:rPr lang="en-US" sz="1400" dirty="0">
                <a:latin typeface="Gisha" panose="020B0502040204020203" pitchFamily="34" charset="-79"/>
                <a:cs typeface="Gisha" panose="020B0502040204020203" pitchFamily="34" charset="-79"/>
              </a:rPr>
              <a:t>;</a:t>
            </a:r>
            <a:r>
              <a:rPr lang="he-IL" sz="1400" dirty="0">
                <a:latin typeface="Gisha" panose="020B0502040204020203" pitchFamily="34" charset="-79"/>
                <a:cs typeface="Gisha" panose="020B0502040204020203" pitchFamily="34" charset="-79"/>
              </a:rPr>
              <a:t> יערה טופל-כהן</a:t>
            </a:r>
          </a:p>
          <a:p>
            <a:pPr algn="r" rtl="1">
              <a:lnSpc>
                <a:spcPct val="200000"/>
              </a:lnSpc>
            </a:pPr>
            <a:r>
              <a:rPr lang="he-IL" sz="1400" b="1" dirty="0">
                <a:latin typeface="Gisha" panose="020B0502040204020203" pitchFamily="34" charset="-79"/>
                <a:cs typeface="Gisha" panose="020B0502040204020203" pitchFamily="34" charset="-79"/>
              </a:rPr>
              <a:t>9.   תכנית האב </a:t>
            </a:r>
            <a:r>
              <a:rPr lang="he-IL" sz="1400" dirty="0">
                <a:latin typeface="Gisha" panose="020B0502040204020203" pitchFamily="34" charset="-79"/>
                <a:cs typeface="Gisha" panose="020B0502040204020203" pitchFamily="34" charset="-79"/>
              </a:rPr>
              <a:t>– רחמימוב אדריכלים ומתכנני ערים בע"מ – אריה רחמימוב</a:t>
            </a:r>
            <a:r>
              <a:rPr lang="en-US" sz="1400" dirty="0">
                <a:latin typeface="Gisha" panose="020B0502040204020203" pitchFamily="34" charset="-79"/>
                <a:cs typeface="Gisha" panose="020B0502040204020203" pitchFamily="34" charset="-79"/>
              </a:rPr>
              <a:t>;</a:t>
            </a:r>
            <a:r>
              <a:rPr lang="he-IL" sz="1400" dirty="0">
                <a:latin typeface="Gisha" panose="020B0502040204020203" pitchFamily="34" charset="-79"/>
                <a:cs typeface="Gisha" panose="020B0502040204020203" pitchFamily="34" charset="-79"/>
              </a:rPr>
              <a:t> לידור בן-דוד</a:t>
            </a:r>
            <a:endParaRPr lang="en-US" sz="1400" dirty="0">
              <a:latin typeface="Gisha" panose="020B0502040204020203" pitchFamily="34" charset="-79"/>
              <a:cs typeface="Gisha" panose="020B0502040204020203" pitchFamily="34" charset="-79"/>
            </a:endParaRPr>
          </a:p>
        </p:txBody>
      </p:sp>
      <p:pic>
        <p:nvPicPr>
          <p:cNvPr id="2" name="Picture 1" descr="מפת תבליט המציגה את גבולות המועצה האזורית מגילות ים המלח">
            <a:extLst>
              <a:ext uri="{FF2B5EF4-FFF2-40B4-BE49-F238E27FC236}">
                <a16:creationId xmlns:a16="http://schemas.microsoft.com/office/drawing/2014/main" id="{1175D982-BBD3-43A9-AC20-7EBCF7202DED}"/>
              </a:ext>
            </a:extLst>
          </p:cNvPr>
          <p:cNvPicPr>
            <a:picLocks noChangeAspect="1"/>
          </p:cNvPicPr>
          <p:nvPr/>
        </p:nvPicPr>
        <p:blipFill rotWithShape="1">
          <a:blip r:embed="rId3"/>
          <a:srcRect l="8781" t="223" r="14207" b="707"/>
          <a:stretch/>
        </p:blipFill>
        <p:spPr>
          <a:xfrm>
            <a:off x="73728" y="819150"/>
            <a:ext cx="5135626" cy="5745765"/>
          </a:xfrm>
          <a:prstGeom prst="rect">
            <a:avLst/>
          </a:prstGeom>
        </p:spPr>
      </p:pic>
      <p:sp>
        <p:nvSpPr>
          <p:cNvPr id="17" name="TextBox 16">
            <a:extLst>
              <a:ext uri="{FF2B5EF4-FFF2-40B4-BE49-F238E27FC236}">
                <a16:creationId xmlns:a16="http://schemas.microsoft.com/office/drawing/2014/main" id="{DE45E63E-8416-4EC3-8AE3-A2E520260218}"/>
              </a:ext>
            </a:extLst>
          </p:cNvPr>
          <p:cNvSpPr txBox="1"/>
          <p:nvPr/>
        </p:nvSpPr>
        <p:spPr>
          <a:xfrm>
            <a:off x="5684150" y="6392703"/>
            <a:ext cx="1417562" cy="490647"/>
          </a:xfrm>
          <a:prstGeom prst="rect">
            <a:avLst/>
          </a:prstGeom>
          <a:noFill/>
        </p:spPr>
        <p:txBody>
          <a:bodyPr wrap="square" rtlCol="1">
            <a:spAutoFit/>
          </a:bodyPr>
          <a:lstStyle/>
          <a:p>
            <a:pPr algn="ctr"/>
            <a:r>
              <a:rPr lang="he-IL" sz="1294" b="1" dirty="0">
                <a:latin typeface="David" panose="020E0502060401010101" pitchFamily="34" charset="-79"/>
                <a:cs typeface="David" panose="020E0502060401010101" pitchFamily="34" charset="-79"/>
              </a:rPr>
              <a:t>רחמימוב אדריכלים ומתכנני ערים בע"מ</a:t>
            </a:r>
          </a:p>
        </p:txBody>
      </p:sp>
      <p:grpSp>
        <p:nvGrpSpPr>
          <p:cNvPr id="19" name="Group 18">
            <a:extLst>
              <a:ext uri="{FF2B5EF4-FFF2-40B4-BE49-F238E27FC236}">
                <a16:creationId xmlns:a16="http://schemas.microsoft.com/office/drawing/2014/main" id="{0F341FDB-32EB-4E2F-ACD5-CC3DC1E17613}"/>
              </a:ext>
              <a:ext uri="{C183D7F6-B498-43B3-948B-1728B52AA6E4}">
                <adec:decorative xmlns:adec="http://schemas.microsoft.com/office/drawing/2017/decorative" val="1"/>
              </a:ext>
            </a:extLst>
          </p:cNvPr>
          <p:cNvGrpSpPr/>
          <p:nvPr/>
        </p:nvGrpSpPr>
        <p:grpSpPr>
          <a:xfrm>
            <a:off x="10933537" y="5937019"/>
            <a:ext cx="1279037" cy="876072"/>
            <a:chOff x="122259" y="5818636"/>
            <a:chExt cx="1248683" cy="851317"/>
          </a:xfrm>
        </p:grpSpPr>
        <p:pic>
          <p:nvPicPr>
            <p:cNvPr id="20" name="Picture 2" descr="תוצאת תמונה עבור משרד הבינוי והשיכון עכו">
              <a:extLst>
                <a:ext uri="{FF2B5EF4-FFF2-40B4-BE49-F238E27FC236}">
                  <a16:creationId xmlns:a16="http://schemas.microsoft.com/office/drawing/2014/main" id="{9E903E07-45CF-4006-BFF0-8B0FFEB5D3C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35511"/>
            <a:stretch/>
          </p:blipFill>
          <p:spPr bwMode="auto">
            <a:xfrm>
              <a:off x="850773" y="5879169"/>
              <a:ext cx="520169" cy="3651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תוצאת תמונה עבור משרד הבינוי והשיכון עכו">
              <a:extLst>
                <a:ext uri="{FF2B5EF4-FFF2-40B4-BE49-F238E27FC236}">
                  <a16:creationId xmlns:a16="http://schemas.microsoft.com/office/drawing/2014/main" id="{E0C2F67D-FBA4-46EE-A1F6-7D64E9FEC0CA}"/>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r="64767"/>
            <a:stretch/>
          </p:blipFill>
          <p:spPr bwMode="auto">
            <a:xfrm>
              <a:off x="122259" y="5818636"/>
              <a:ext cx="728514" cy="8513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F13FB3BC-BCE9-447A-807B-7A7C90C05B2D}"/>
              </a:ext>
              <a:ext uri="{C183D7F6-B498-43B3-948B-1728B52AA6E4}">
                <adec:decorative xmlns:adec="http://schemas.microsoft.com/office/drawing/2017/decorative" val="1"/>
              </a:ext>
            </a:extLst>
          </p:cNvPr>
          <p:cNvGrpSpPr/>
          <p:nvPr/>
        </p:nvGrpSpPr>
        <p:grpSpPr>
          <a:xfrm>
            <a:off x="7186026" y="6504495"/>
            <a:ext cx="2378964" cy="308596"/>
            <a:chOff x="4339771" y="10149347"/>
            <a:chExt cx="3173053" cy="481057"/>
          </a:xfrm>
        </p:grpSpPr>
        <p:pic>
          <p:nvPicPr>
            <p:cNvPr id="23" name="תמונה 1" descr="cid:image003.png@01D44B49.C3EA8750">
              <a:extLst>
                <a:ext uri="{FF2B5EF4-FFF2-40B4-BE49-F238E27FC236}">
                  <a16:creationId xmlns:a16="http://schemas.microsoft.com/office/drawing/2014/main" id="{41A22743-F941-483E-9670-6E7A8096DE1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7064" t="17757" b="35294"/>
            <a:stretch/>
          </p:blipFill>
          <p:spPr bwMode="auto">
            <a:xfrm>
              <a:off x="6886193" y="10149347"/>
              <a:ext cx="626631" cy="46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תמונה 1" descr="cid:image003.png@01D44B49.C3EA8750">
              <a:extLst>
                <a:ext uri="{FF2B5EF4-FFF2-40B4-BE49-F238E27FC236}">
                  <a16:creationId xmlns:a16="http://schemas.microsoft.com/office/drawing/2014/main" id="{461A7860-C622-4F6D-B90E-A5ECE9B9DF1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896" t="28328" r="22994" b="46246"/>
            <a:stretch/>
          </p:blipFill>
          <p:spPr bwMode="auto">
            <a:xfrm>
              <a:off x="4339771" y="10149347"/>
              <a:ext cx="2610120" cy="4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D53F3787-5457-41C7-8F5C-17AD3635C9A5}"/>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9570185" y="6481609"/>
            <a:ext cx="1121628" cy="337695"/>
          </a:xfrm>
          <a:prstGeom prst="rect">
            <a:avLst/>
          </a:prstGeom>
        </p:spPr>
      </p:pic>
      <p:sp>
        <p:nvSpPr>
          <p:cNvPr id="3" name="Title 2" descr="המזמין וחברי צוות התכנון של תכנית האב&#10;">
            <a:extLst>
              <a:ext uri="{FF2B5EF4-FFF2-40B4-BE49-F238E27FC236}">
                <a16:creationId xmlns:a16="http://schemas.microsoft.com/office/drawing/2014/main" id="{FCF351D1-7F1F-4471-AC1D-BCD8324A547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endParaRPr lang="he-IL" dirty="0"/>
          </a:p>
        </p:txBody>
      </p:sp>
    </p:spTree>
    <p:extLst>
      <p:ext uri="{BB962C8B-B14F-4D97-AF65-F5344CB8AC3E}">
        <p14:creationId xmlns:p14="http://schemas.microsoft.com/office/powerpoint/2010/main" val="3996217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74A33B5-63DF-4824-842E-4C542C6EE418}"/>
              </a:ext>
            </a:extLst>
          </p:cNvPr>
          <p:cNvSpPr txBox="1">
            <a:spLocks/>
          </p:cNvSpPr>
          <p:nvPr/>
        </p:nvSpPr>
        <p:spPr>
          <a:xfrm>
            <a:off x="8684728" y="14810"/>
            <a:ext cx="3576638" cy="2104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1400" dirty="0">
                <a:latin typeface="Gisha" panose="020B0502040204020203" pitchFamily="34" charset="-79"/>
                <a:cs typeface="Gisha" panose="020B0502040204020203" pitchFamily="34" charset="-79"/>
              </a:rPr>
              <a:t>תכנית אב – מועצה אזורית </a:t>
            </a:r>
            <a:r>
              <a:rPr lang="he-IL" sz="1400" b="1" dirty="0">
                <a:latin typeface="Gisha" panose="020B0502040204020203" pitchFamily="34" charset="-79"/>
                <a:cs typeface="Gisha" panose="020B0502040204020203" pitchFamily="34" charset="-79"/>
              </a:rPr>
              <a:t>מגילות ים המלח</a:t>
            </a:r>
            <a:br>
              <a:rPr lang="he-IL" sz="1400" dirty="0">
                <a:latin typeface="Gisha" panose="020B0502040204020203" pitchFamily="34" charset="-79"/>
                <a:cs typeface="Gisha" panose="020B0502040204020203" pitchFamily="34" charset="-79"/>
              </a:rPr>
            </a:br>
            <a:br>
              <a:rPr lang="he-IL" sz="1400" dirty="0">
                <a:latin typeface="Gisha" panose="020B0502040204020203" pitchFamily="34" charset="-79"/>
                <a:cs typeface="Gisha" panose="020B0502040204020203" pitchFamily="34" charset="-79"/>
              </a:rPr>
            </a:br>
            <a:endParaRPr lang="he-IL" sz="1400" dirty="0">
              <a:latin typeface="Gisha" panose="020B0502040204020203" pitchFamily="34" charset="-79"/>
              <a:cs typeface="Gisha" panose="020B0502040204020203" pitchFamily="34" charset="-79"/>
            </a:endParaRPr>
          </a:p>
        </p:txBody>
      </p:sp>
      <p:pic>
        <p:nvPicPr>
          <p:cNvPr id="15" name="Picture 14" descr="נוף כפרי כ'נווה מדבר' על רקע החוף והמצוק הירדני, והים">
            <a:extLst>
              <a:ext uri="{FF2B5EF4-FFF2-40B4-BE49-F238E27FC236}">
                <a16:creationId xmlns:a16="http://schemas.microsoft.com/office/drawing/2014/main" id="{2AAF7046-FE63-415A-A16D-1E0F0C42CBA6}"/>
              </a:ext>
            </a:extLst>
          </p:cNvPr>
          <p:cNvPicPr>
            <a:picLocks noChangeAspect="1"/>
          </p:cNvPicPr>
          <p:nvPr/>
        </p:nvPicPr>
        <p:blipFill rotWithShape="1">
          <a:blip r:embed="rId2">
            <a:extLst>
              <a:ext uri="{28A0092B-C50C-407E-A947-70E740481C1C}">
                <a14:useLocalDpi xmlns:a14="http://schemas.microsoft.com/office/drawing/2010/main" val="0"/>
              </a:ext>
            </a:extLst>
          </a:blip>
          <a:srcRect t="38264" b="17772"/>
          <a:stretch/>
        </p:blipFill>
        <p:spPr>
          <a:xfrm>
            <a:off x="266700" y="2913838"/>
            <a:ext cx="8212282" cy="2406985"/>
          </a:xfrm>
          <a:prstGeom prst="rect">
            <a:avLst/>
          </a:prstGeom>
        </p:spPr>
      </p:pic>
      <p:sp>
        <p:nvSpPr>
          <p:cNvPr id="17" name="Slide Number Placeholder 27">
            <a:extLst>
              <a:ext uri="{FF2B5EF4-FFF2-40B4-BE49-F238E27FC236}">
                <a16:creationId xmlns:a16="http://schemas.microsoft.com/office/drawing/2014/main" id="{CA8EE884-1464-46B5-9A8E-C0029D7D0470}"/>
              </a:ext>
            </a:extLst>
          </p:cNvPr>
          <p:cNvSpPr>
            <a:spLocks noGrp="1"/>
          </p:cNvSpPr>
          <p:nvPr>
            <p:ph type="sldNum" sz="quarter" idx="12"/>
          </p:nvPr>
        </p:nvSpPr>
        <p:spPr>
          <a:xfrm>
            <a:off x="2418" y="6626761"/>
            <a:ext cx="398175" cy="222421"/>
          </a:xfrm>
        </p:spPr>
        <p:txBody>
          <a:bodyPr/>
          <a:lstStyle/>
          <a:p>
            <a:fld id="{B8F65289-939D-49B7-9598-2F964C384DA7}" type="slidenum">
              <a:rPr lang="he-IL" smtClean="0">
                <a:latin typeface="Gisha" panose="020B0502040204020203" pitchFamily="34" charset="-79"/>
                <a:cs typeface="Gisha" panose="020B0502040204020203" pitchFamily="34" charset="-79"/>
              </a:rPr>
              <a:t>20</a:t>
            </a:fld>
            <a:endParaRPr lang="he-IL" dirty="0">
              <a:latin typeface="Gisha" panose="020B0502040204020203" pitchFamily="34" charset="-79"/>
              <a:cs typeface="Gisha" panose="020B0502040204020203" pitchFamily="34" charset="-79"/>
            </a:endParaRPr>
          </a:p>
        </p:txBody>
      </p:sp>
      <p:sp>
        <p:nvSpPr>
          <p:cNvPr id="19" name="TextBox 18">
            <a:extLst>
              <a:ext uri="{FF2B5EF4-FFF2-40B4-BE49-F238E27FC236}">
                <a16:creationId xmlns:a16="http://schemas.microsoft.com/office/drawing/2014/main" id="{48EE8CFC-94D2-4AF5-9E1C-F6537D885FAB}"/>
              </a:ext>
            </a:extLst>
          </p:cNvPr>
          <p:cNvSpPr txBox="1"/>
          <p:nvPr/>
        </p:nvSpPr>
        <p:spPr>
          <a:xfrm>
            <a:off x="5684150" y="6392703"/>
            <a:ext cx="1417562" cy="490647"/>
          </a:xfrm>
          <a:prstGeom prst="rect">
            <a:avLst/>
          </a:prstGeom>
          <a:noFill/>
        </p:spPr>
        <p:txBody>
          <a:bodyPr wrap="square" rtlCol="1">
            <a:spAutoFit/>
          </a:bodyPr>
          <a:lstStyle/>
          <a:p>
            <a:pPr algn="ctr"/>
            <a:r>
              <a:rPr lang="he-IL" sz="1294" b="1" dirty="0">
                <a:latin typeface="David" panose="020E0502060401010101" pitchFamily="34" charset="-79"/>
                <a:cs typeface="David" panose="020E0502060401010101" pitchFamily="34" charset="-79"/>
              </a:rPr>
              <a:t>רחמימוב אדריכלים ומתכנני ערים בע"מ</a:t>
            </a:r>
          </a:p>
        </p:txBody>
      </p:sp>
      <p:grpSp>
        <p:nvGrpSpPr>
          <p:cNvPr id="20" name="Group 19">
            <a:extLst>
              <a:ext uri="{FF2B5EF4-FFF2-40B4-BE49-F238E27FC236}">
                <a16:creationId xmlns:a16="http://schemas.microsoft.com/office/drawing/2014/main" id="{13DC6276-D794-4058-9E94-38FE88E1CFD7}"/>
              </a:ext>
              <a:ext uri="{C183D7F6-B498-43B3-948B-1728B52AA6E4}">
                <adec:decorative xmlns:adec="http://schemas.microsoft.com/office/drawing/2017/decorative" val="1"/>
              </a:ext>
            </a:extLst>
          </p:cNvPr>
          <p:cNvGrpSpPr/>
          <p:nvPr/>
        </p:nvGrpSpPr>
        <p:grpSpPr>
          <a:xfrm>
            <a:off x="10933537" y="5937019"/>
            <a:ext cx="1279037" cy="876072"/>
            <a:chOff x="122259" y="5818636"/>
            <a:chExt cx="1248683" cy="851317"/>
          </a:xfrm>
        </p:grpSpPr>
        <p:pic>
          <p:nvPicPr>
            <p:cNvPr id="21" name="Picture 2" descr="תוצאת תמונה עבור משרד הבינוי והשיכון עכו">
              <a:extLst>
                <a:ext uri="{FF2B5EF4-FFF2-40B4-BE49-F238E27FC236}">
                  <a16:creationId xmlns:a16="http://schemas.microsoft.com/office/drawing/2014/main" id="{2A69F5F8-20D4-42EE-917B-12E21B9279B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5511"/>
            <a:stretch/>
          </p:blipFill>
          <p:spPr bwMode="auto">
            <a:xfrm>
              <a:off x="850773" y="5879169"/>
              <a:ext cx="520169" cy="3651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תוצאת תמונה עבור משרד הבינוי והשיכון עכו">
              <a:extLst>
                <a:ext uri="{FF2B5EF4-FFF2-40B4-BE49-F238E27FC236}">
                  <a16:creationId xmlns:a16="http://schemas.microsoft.com/office/drawing/2014/main" id="{8ACE9D28-3204-4C65-88D6-B953BF92051D}"/>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64767"/>
            <a:stretch/>
          </p:blipFill>
          <p:spPr bwMode="auto">
            <a:xfrm>
              <a:off x="122259" y="5818636"/>
              <a:ext cx="728514" cy="8513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02AE8C09-2907-4259-8EED-A1FE2480984F}"/>
              </a:ext>
              <a:ext uri="{C183D7F6-B498-43B3-948B-1728B52AA6E4}">
                <adec:decorative xmlns:adec="http://schemas.microsoft.com/office/drawing/2017/decorative" val="1"/>
              </a:ext>
            </a:extLst>
          </p:cNvPr>
          <p:cNvGrpSpPr/>
          <p:nvPr/>
        </p:nvGrpSpPr>
        <p:grpSpPr>
          <a:xfrm>
            <a:off x="7186026" y="6504495"/>
            <a:ext cx="2378964" cy="308596"/>
            <a:chOff x="4339771" y="10149347"/>
            <a:chExt cx="3173053" cy="481057"/>
          </a:xfrm>
        </p:grpSpPr>
        <p:pic>
          <p:nvPicPr>
            <p:cNvPr id="24" name="תמונה 1" descr="cid:image003.png@01D44B49.C3EA8750">
              <a:extLst>
                <a:ext uri="{FF2B5EF4-FFF2-40B4-BE49-F238E27FC236}">
                  <a16:creationId xmlns:a16="http://schemas.microsoft.com/office/drawing/2014/main" id="{5B46309C-B882-4202-9374-0252AF3BA64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7064" t="17757" b="35294"/>
            <a:stretch/>
          </p:blipFill>
          <p:spPr bwMode="auto">
            <a:xfrm>
              <a:off x="6886193" y="10149347"/>
              <a:ext cx="626631" cy="46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תמונה 1" descr="cid:image003.png@01D44B49.C3EA8750">
              <a:extLst>
                <a:ext uri="{FF2B5EF4-FFF2-40B4-BE49-F238E27FC236}">
                  <a16:creationId xmlns:a16="http://schemas.microsoft.com/office/drawing/2014/main" id="{5C22B73E-08B1-4108-9BE2-2D939EF2351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896" t="28328" r="22994" b="46246"/>
            <a:stretch/>
          </p:blipFill>
          <p:spPr bwMode="auto">
            <a:xfrm>
              <a:off x="4339771" y="10149347"/>
              <a:ext cx="2610120" cy="4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Picture 26">
            <a:extLst>
              <a:ext uri="{FF2B5EF4-FFF2-40B4-BE49-F238E27FC236}">
                <a16:creationId xmlns:a16="http://schemas.microsoft.com/office/drawing/2014/main" id="{BDACBE25-456B-4464-B0F3-9C7AF245E40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570185" y="6481609"/>
            <a:ext cx="1121628" cy="337695"/>
          </a:xfrm>
          <a:prstGeom prst="rect">
            <a:avLst/>
          </a:prstGeom>
        </p:spPr>
      </p:pic>
      <p:sp>
        <p:nvSpPr>
          <p:cNvPr id="26" name="Content Placeholder 2">
            <a:extLst>
              <a:ext uri="{FF2B5EF4-FFF2-40B4-BE49-F238E27FC236}">
                <a16:creationId xmlns:a16="http://schemas.microsoft.com/office/drawing/2014/main" id="{DC051034-FD38-441A-B2DD-F6F45D3362B1}"/>
              </a:ext>
            </a:extLst>
          </p:cNvPr>
          <p:cNvSpPr txBox="1">
            <a:spLocks/>
          </p:cNvSpPr>
          <p:nvPr/>
        </p:nvSpPr>
        <p:spPr>
          <a:xfrm>
            <a:off x="8534568" y="916385"/>
            <a:ext cx="3654677" cy="5653250"/>
          </a:xfrm>
          <a:prstGeom prst="rect">
            <a:avLst/>
          </a:prstGeom>
        </p:spPr>
        <p:txBody>
          <a:bodyPr vert="horz" lIns="91440" tIns="45720" rIns="91440" bIns="45720" rtlCol="0">
            <a:noAutofit/>
          </a:bodyPr>
          <a:lstStyle>
            <a:lvl1pPr marL="251986" indent="-251986" algn="r" defTabSz="1007943" rtl="1"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r" defTabSz="1007943" rtl="1"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r" defTabSz="1007943" rtl="1"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r" defTabSz="1007943" rtl="1"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r" defTabSz="1007943" rtl="1"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r" defTabSz="1007943" rtl="1"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r" defTabSz="1007943" rtl="1"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r" defTabSz="1007943" rtl="1"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r" defTabSz="1007943" rtl="1"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just">
              <a:buFont typeface="Arial" panose="020B0604020202020204" pitchFamily="34" charset="0"/>
              <a:buNone/>
            </a:pPr>
            <a:r>
              <a:rPr lang="he-IL" sz="1750" b="1" u="sng" dirty="0">
                <a:latin typeface="Gisha" panose="020B0502040204020203" pitchFamily="34" charset="-79"/>
                <a:cs typeface="Gisha" panose="020B0502040204020203" pitchFamily="34" charset="-79"/>
              </a:rPr>
              <a:t>עקרונות התכנית</a:t>
            </a:r>
          </a:p>
          <a:p>
            <a:pPr marL="342900" indent="-342900" algn="just">
              <a:buFont typeface="+mj-lt"/>
              <a:buAutoNum type="arabicPeriod"/>
            </a:pPr>
            <a:r>
              <a:rPr lang="he-IL" sz="1750" b="1" dirty="0">
                <a:latin typeface="Gisha" panose="020B0502040204020203" pitchFamily="34" charset="-79"/>
                <a:cs typeface="Gisha" panose="020B0502040204020203" pitchFamily="34" charset="-79"/>
              </a:rPr>
              <a:t>התייחסות לבעיית הבולענים, מפלס ים המלח ותעלת הימים</a:t>
            </a:r>
          </a:p>
          <a:p>
            <a:pPr marL="342900" indent="-342900" algn="just">
              <a:buFont typeface="+mj-lt"/>
              <a:buAutoNum type="arabicPeriod"/>
            </a:pPr>
            <a:r>
              <a:rPr lang="he-IL" sz="1750" b="1" dirty="0">
                <a:latin typeface="Gisha" panose="020B0502040204020203" pitchFamily="34" charset="-79"/>
                <a:cs typeface="Gisha" panose="020B0502040204020203" pitchFamily="34" charset="-79"/>
              </a:rPr>
              <a:t>רצף ציבורי-נופי-סביבתי</a:t>
            </a:r>
          </a:p>
          <a:p>
            <a:pPr marL="342900" indent="-342900" algn="just">
              <a:buFont typeface="+mj-lt"/>
              <a:buAutoNum type="arabicPeriod"/>
            </a:pPr>
            <a:r>
              <a:rPr lang="he-IL" sz="1750" b="1" dirty="0">
                <a:latin typeface="Gisha" panose="020B0502040204020203" pitchFamily="34" charset="-79"/>
                <a:cs typeface="Gisha" panose="020B0502040204020203" pitchFamily="34" charset="-79"/>
              </a:rPr>
              <a:t>מרכז אזרחי למועצה</a:t>
            </a:r>
          </a:p>
          <a:p>
            <a:pPr marL="342900" indent="-342900" algn="just">
              <a:buFont typeface="+mj-lt"/>
              <a:buAutoNum type="arabicPeriod"/>
            </a:pPr>
            <a:r>
              <a:rPr lang="he-IL" sz="1750" b="1" dirty="0">
                <a:latin typeface="Gisha" panose="020B0502040204020203" pitchFamily="34" charset="-79"/>
                <a:cs typeface="Gisha" panose="020B0502040204020203" pitchFamily="34" charset="-79"/>
              </a:rPr>
              <a:t>תעסוקה בתחומי התיירות</a:t>
            </a:r>
          </a:p>
          <a:p>
            <a:pPr marL="342900" indent="-342900" algn="just">
              <a:buFont typeface="+mj-lt"/>
              <a:buAutoNum type="arabicPeriod"/>
            </a:pPr>
            <a:r>
              <a:rPr lang="he-IL" sz="1750" b="1" dirty="0">
                <a:latin typeface="Gisha" panose="020B0502040204020203" pitchFamily="34" charset="-79"/>
                <a:cs typeface="Gisha" panose="020B0502040204020203" pitchFamily="34" charset="-79"/>
              </a:rPr>
              <a:t>שדרוג מערך הדרכים הלאומיות </a:t>
            </a:r>
          </a:p>
          <a:p>
            <a:pPr marL="342900" indent="-342900" algn="just">
              <a:buFont typeface="+mj-lt"/>
              <a:buAutoNum type="arabicPeriod"/>
            </a:pPr>
            <a:r>
              <a:rPr lang="he-IL" sz="1750" b="1" dirty="0">
                <a:latin typeface="Gisha" panose="020B0502040204020203" pitchFamily="34" charset="-79"/>
                <a:cs typeface="Gisha" panose="020B0502040204020203" pitchFamily="34" charset="-79"/>
              </a:rPr>
              <a:t>שימור ופיתוח נחלי המרחב </a:t>
            </a:r>
          </a:p>
          <a:p>
            <a:pPr marL="342900" indent="-342900" algn="just">
              <a:buFont typeface="+mj-lt"/>
              <a:buAutoNum type="arabicPeriod"/>
            </a:pPr>
            <a:r>
              <a:rPr lang="he-IL" sz="1750" b="1" dirty="0">
                <a:latin typeface="Gisha" panose="020B0502040204020203" pitchFamily="34" charset="-79"/>
                <a:cs typeface="Gisha" panose="020B0502040204020203" pitchFamily="34" charset="-79"/>
              </a:rPr>
              <a:t>'קומפקטיזציה' מועצתית – יצירת היצע דיור מגוון</a:t>
            </a:r>
          </a:p>
          <a:p>
            <a:pPr marL="342900" indent="-342900" algn="just">
              <a:buFont typeface="+mj-lt"/>
              <a:buAutoNum type="arabicPeriod"/>
            </a:pPr>
            <a:r>
              <a:rPr lang="he-IL" sz="1750" b="1" dirty="0">
                <a:latin typeface="Gisha" panose="020B0502040204020203" pitchFamily="34" charset="-79"/>
                <a:cs typeface="Gisha" panose="020B0502040204020203" pitchFamily="34" charset="-79"/>
              </a:rPr>
              <a:t>תכנון בקעת הורקניה כציר תשתית וטבע</a:t>
            </a:r>
          </a:p>
          <a:p>
            <a:pPr marL="342900" indent="-342900" algn="just">
              <a:buFont typeface="+mj-lt"/>
              <a:buAutoNum type="arabicPeriod"/>
            </a:pPr>
            <a:r>
              <a:rPr lang="he-IL" sz="1750" b="1" dirty="0">
                <a:latin typeface="Gisha" panose="020B0502040204020203" pitchFamily="34" charset="-79"/>
                <a:cs typeface="Gisha" panose="020B0502040204020203" pitchFamily="34" charset="-79"/>
              </a:rPr>
              <a:t>קישוריות למטרופולין ירושלים ולמעלה אדומים</a:t>
            </a:r>
          </a:p>
          <a:p>
            <a:pPr marL="342900" indent="-342900" algn="just">
              <a:buFont typeface="+mj-lt"/>
              <a:buAutoNum type="arabicPeriod"/>
            </a:pPr>
            <a:r>
              <a:rPr lang="he-IL" sz="1750" b="1" dirty="0">
                <a:latin typeface="Gisha" panose="020B0502040204020203" pitchFamily="34" charset="-79"/>
                <a:cs typeface="Gisha" panose="020B0502040204020203" pitchFamily="34" charset="-79"/>
              </a:rPr>
              <a:t>שלביות ביצוע – יישום בשלבים</a:t>
            </a:r>
            <a:endParaRPr lang="en-US" sz="1750" b="1" dirty="0">
              <a:latin typeface="Gisha" panose="020B0502040204020203" pitchFamily="34" charset="-79"/>
              <a:cs typeface="Gisha" panose="020B0502040204020203" pitchFamily="34" charset="-79"/>
            </a:endParaRPr>
          </a:p>
        </p:txBody>
      </p:sp>
      <p:sp>
        <p:nvSpPr>
          <p:cNvPr id="2" name="Title 1" descr="עקרונות התכנון">
            <a:extLst>
              <a:ext uri="{FF2B5EF4-FFF2-40B4-BE49-F238E27FC236}">
                <a16:creationId xmlns:a16="http://schemas.microsoft.com/office/drawing/2014/main" id="{697FE215-F077-470C-AC9F-B446F654FBD6}"/>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endParaRPr lang="he-IL" dirty="0"/>
          </a:p>
        </p:txBody>
      </p:sp>
    </p:spTree>
    <p:extLst>
      <p:ext uri="{BB962C8B-B14F-4D97-AF65-F5344CB8AC3E}">
        <p14:creationId xmlns:p14="http://schemas.microsoft.com/office/powerpoint/2010/main" val="1529348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descr="מפת תבליט המציגה את גבולות המועצה האזורית מגילות ים המלח">
            <a:extLst>
              <a:ext uri="{FF2B5EF4-FFF2-40B4-BE49-F238E27FC236}">
                <a16:creationId xmlns:a16="http://schemas.microsoft.com/office/drawing/2014/main" id="{F816EB3F-FF1E-425E-BA6B-E2C8E26F8CE2}"/>
              </a:ext>
            </a:extLst>
          </p:cNvPr>
          <p:cNvGrpSpPr/>
          <p:nvPr/>
        </p:nvGrpSpPr>
        <p:grpSpPr>
          <a:xfrm>
            <a:off x="1786768" y="267951"/>
            <a:ext cx="4476001" cy="6124752"/>
            <a:chOff x="715960" y="2510908"/>
            <a:chExt cx="4033837" cy="5655984"/>
          </a:xfrm>
        </p:grpSpPr>
        <p:pic>
          <p:nvPicPr>
            <p:cNvPr id="12" name="Picture 11">
              <a:extLst>
                <a:ext uri="{FF2B5EF4-FFF2-40B4-BE49-F238E27FC236}">
                  <a16:creationId xmlns:a16="http://schemas.microsoft.com/office/drawing/2014/main" id="{CB56C063-D970-48A5-BCBE-5779A8BC7337}"/>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l="29546" t="7221" b="12818"/>
            <a:stretch/>
          </p:blipFill>
          <p:spPr>
            <a:xfrm>
              <a:off x="715960" y="2510908"/>
              <a:ext cx="4033837" cy="5655984"/>
            </a:xfrm>
            <a:prstGeom prst="rect">
              <a:avLst/>
            </a:prstGeom>
          </p:spPr>
        </p:pic>
        <p:pic>
          <p:nvPicPr>
            <p:cNvPr id="13" name="Picture 12">
              <a:extLst>
                <a:ext uri="{FF2B5EF4-FFF2-40B4-BE49-F238E27FC236}">
                  <a16:creationId xmlns:a16="http://schemas.microsoft.com/office/drawing/2014/main" id="{55606E2B-090B-4DB0-8924-B4B026DAD836}"/>
                </a:ext>
              </a:extLst>
            </p:cNvPr>
            <p:cNvPicPr>
              <a:picLocks noChangeAspect="1"/>
            </p:cNvPicPr>
            <p:nvPr/>
          </p:nvPicPr>
          <p:blipFill rotWithShape="1">
            <a:blip r:embed="rId4">
              <a:extLst>
                <a:ext uri="{28A0092B-C50C-407E-A947-70E740481C1C}">
                  <a14:useLocalDpi xmlns:a14="http://schemas.microsoft.com/office/drawing/2010/main" val="0"/>
                </a:ext>
              </a:extLst>
            </a:blip>
            <a:srcRect t="39427" b="28827"/>
            <a:stretch/>
          </p:blipFill>
          <p:spPr>
            <a:xfrm>
              <a:off x="2474481" y="5895005"/>
              <a:ext cx="1243990" cy="1501997"/>
            </a:xfrm>
            <a:prstGeom prst="rect">
              <a:avLst/>
            </a:prstGeom>
          </p:spPr>
        </p:pic>
      </p:grpSp>
      <p:sp>
        <p:nvSpPr>
          <p:cNvPr id="18" name="Title 1">
            <a:extLst>
              <a:ext uri="{FF2B5EF4-FFF2-40B4-BE49-F238E27FC236}">
                <a16:creationId xmlns:a16="http://schemas.microsoft.com/office/drawing/2014/main" id="{F74A33B5-63DF-4824-842E-4C542C6EE418}"/>
              </a:ext>
            </a:extLst>
          </p:cNvPr>
          <p:cNvSpPr txBox="1">
            <a:spLocks/>
          </p:cNvSpPr>
          <p:nvPr/>
        </p:nvSpPr>
        <p:spPr>
          <a:xfrm>
            <a:off x="8156575" y="735013"/>
            <a:ext cx="2535238" cy="382111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3022" b="1" dirty="0">
                <a:latin typeface="Gisha" panose="020B0502040204020203" pitchFamily="34" charset="-79"/>
                <a:cs typeface="Gisha" panose="020B0502040204020203" pitchFamily="34" charset="-79"/>
              </a:rPr>
              <a:t>תכנית אב</a:t>
            </a:r>
            <a:br>
              <a:rPr lang="he-IL" sz="3022" b="1" dirty="0">
                <a:latin typeface="Gisha" panose="020B0502040204020203" pitchFamily="34" charset="-79"/>
                <a:cs typeface="Gisha" panose="020B0502040204020203" pitchFamily="34" charset="-79"/>
              </a:rPr>
            </a:br>
            <a:br>
              <a:rPr lang="he-IL" sz="3022" b="1" dirty="0">
                <a:latin typeface="Gisha" panose="020B0502040204020203" pitchFamily="34" charset="-79"/>
                <a:cs typeface="Gisha" panose="020B0502040204020203" pitchFamily="34" charset="-79"/>
              </a:rPr>
            </a:br>
            <a:r>
              <a:rPr lang="he-IL" sz="2590" b="1" dirty="0">
                <a:latin typeface="Gisha" panose="020B0502040204020203" pitchFamily="34" charset="-79"/>
                <a:cs typeface="Gisha" panose="020B0502040204020203" pitchFamily="34" charset="-79"/>
              </a:rPr>
              <a:t>מועצה אזורית</a:t>
            </a:r>
            <a:br>
              <a:rPr lang="en-US" sz="2590" b="1" dirty="0">
                <a:latin typeface="Gisha" panose="020B0502040204020203" pitchFamily="34" charset="-79"/>
                <a:cs typeface="Gisha" panose="020B0502040204020203" pitchFamily="34" charset="-79"/>
              </a:rPr>
            </a:br>
            <a:r>
              <a:rPr lang="he-IL" sz="2590" dirty="0">
                <a:latin typeface="Gisha" panose="020B0502040204020203" pitchFamily="34" charset="-79"/>
                <a:cs typeface="Gisha" panose="020B0502040204020203" pitchFamily="34" charset="-79"/>
              </a:rPr>
              <a:t>מגילות ים המלח</a:t>
            </a:r>
            <a:br>
              <a:rPr lang="he-IL" sz="2590" dirty="0">
                <a:latin typeface="Gisha" panose="020B0502040204020203" pitchFamily="34" charset="-79"/>
                <a:cs typeface="Gisha" panose="020B0502040204020203" pitchFamily="34" charset="-79"/>
              </a:rPr>
            </a:br>
            <a:br>
              <a:rPr lang="he-IL" sz="2590" dirty="0">
                <a:latin typeface="Gisha" panose="020B0502040204020203" pitchFamily="34" charset="-79"/>
                <a:cs typeface="Gisha" panose="020B0502040204020203" pitchFamily="34" charset="-79"/>
              </a:rPr>
            </a:br>
            <a:br>
              <a:rPr lang="he-IL" sz="2000" dirty="0">
                <a:latin typeface="Gisha" panose="020B0502040204020203" pitchFamily="34" charset="-79"/>
                <a:cs typeface="Gisha" panose="020B0502040204020203" pitchFamily="34" charset="-79"/>
              </a:rPr>
            </a:br>
            <a:r>
              <a:rPr lang="he-IL" sz="2000" dirty="0">
                <a:latin typeface="Gisha" panose="020B0502040204020203" pitchFamily="34" charset="-79"/>
                <a:cs typeface="Gisha" panose="020B0502040204020203" pitchFamily="34" charset="-79"/>
              </a:rPr>
              <a:t>יולי 2020 </a:t>
            </a:r>
            <a:endParaRPr lang="he-IL" sz="3022" dirty="0">
              <a:latin typeface="Gisha" panose="020B0502040204020203" pitchFamily="34" charset="-79"/>
              <a:cs typeface="Gisha" panose="020B0502040204020203" pitchFamily="34" charset="-79"/>
            </a:endParaRPr>
          </a:p>
        </p:txBody>
      </p:sp>
      <p:sp>
        <p:nvSpPr>
          <p:cNvPr id="19" name="TextBox 18">
            <a:extLst>
              <a:ext uri="{FF2B5EF4-FFF2-40B4-BE49-F238E27FC236}">
                <a16:creationId xmlns:a16="http://schemas.microsoft.com/office/drawing/2014/main" id="{CE900C66-1712-49C4-8BE1-A06E6226FAE8}"/>
              </a:ext>
            </a:extLst>
          </p:cNvPr>
          <p:cNvSpPr txBox="1"/>
          <p:nvPr/>
        </p:nvSpPr>
        <p:spPr>
          <a:xfrm>
            <a:off x="5684150" y="6392703"/>
            <a:ext cx="1417562" cy="490647"/>
          </a:xfrm>
          <a:prstGeom prst="rect">
            <a:avLst/>
          </a:prstGeom>
          <a:noFill/>
        </p:spPr>
        <p:txBody>
          <a:bodyPr wrap="square" rtlCol="1">
            <a:spAutoFit/>
          </a:bodyPr>
          <a:lstStyle/>
          <a:p>
            <a:pPr algn="ctr"/>
            <a:r>
              <a:rPr lang="he-IL" sz="1294" b="1" dirty="0">
                <a:latin typeface="David" panose="020E0502060401010101" pitchFamily="34" charset="-79"/>
                <a:cs typeface="David" panose="020E0502060401010101" pitchFamily="34" charset="-79"/>
              </a:rPr>
              <a:t>רחמימוב אדריכלים ומתכנני ערים בע"מ</a:t>
            </a:r>
          </a:p>
        </p:txBody>
      </p:sp>
      <p:grpSp>
        <p:nvGrpSpPr>
          <p:cNvPr id="20" name="Group 19" descr="לוגו משרד הבינוי והשיכון - יזם ומזמין תכנית האב ">
            <a:extLst>
              <a:ext uri="{FF2B5EF4-FFF2-40B4-BE49-F238E27FC236}">
                <a16:creationId xmlns:a16="http://schemas.microsoft.com/office/drawing/2014/main" id="{BBF90D09-6608-4D8A-B58A-4D46205F7A0E}"/>
              </a:ext>
            </a:extLst>
          </p:cNvPr>
          <p:cNvGrpSpPr/>
          <p:nvPr/>
        </p:nvGrpSpPr>
        <p:grpSpPr>
          <a:xfrm>
            <a:off x="10933537" y="5937019"/>
            <a:ext cx="1279037" cy="876072"/>
            <a:chOff x="122259" y="5818636"/>
            <a:chExt cx="1248683" cy="851317"/>
          </a:xfrm>
        </p:grpSpPr>
        <p:pic>
          <p:nvPicPr>
            <p:cNvPr id="21" name="Picture 2" descr="תוצאת תמונה עבור משרד הבינוי והשיכון עכו">
              <a:extLst>
                <a:ext uri="{FF2B5EF4-FFF2-40B4-BE49-F238E27FC236}">
                  <a16:creationId xmlns:a16="http://schemas.microsoft.com/office/drawing/2014/main" id="{30AAFB67-69B5-4542-BEA7-BA8B782B8EA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35511"/>
            <a:stretch/>
          </p:blipFill>
          <p:spPr bwMode="auto">
            <a:xfrm>
              <a:off x="850773" y="5879169"/>
              <a:ext cx="520169" cy="3651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תוצאת תמונה עבור משרד הבינוי והשיכון עכו">
              <a:extLst>
                <a:ext uri="{FF2B5EF4-FFF2-40B4-BE49-F238E27FC236}">
                  <a16:creationId xmlns:a16="http://schemas.microsoft.com/office/drawing/2014/main" id="{1C36A69A-F44B-46D0-A945-87B28E12F681}"/>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r="64767"/>
            <a:stretch/>
          </p:blipFill>
          <p:spPr bwMode="auto">
            <a:xfrm>
              <a:off x="122259" y="5818636"/>
              <a:ext cx="728514" cy="8513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descr="הנהלת הפרויקט - יובל ויצמן יעוץ וניהול הנדסי בע&quot;מ">
            <a:extLst>
              <a:ext uri="{FF2B5EF4-FFF2-40B4-BE49-F238E27FC236}">
                <a16:creationId xmlns:a16="http://schemas.microsoft.com/office/drawing/2014/main" id="{E45DE507-42DD-4354-B5C7-A79C256BB1F0}"/>
              </a:ext>
            </a:extLst>
          </p:cNvPr>
          <p:cNvGrpSpPr/>
          <p:nvPr/>
        </p:nvGrpSpPr>
        <p:grpSpPr>
          <a:xfrm>
            <a:off x="7186026" y="6504495"/>
            <a:ext cx="2378964" cy="308596"/>
            <a:chOff x="4339771" y="10149347"/>
            <a:chExt cx="3173053" cy="481057"/>
          </a:xfrm>
        </p:grpSpPr>
        <p:pic>
          <p:nvPicPr>
            <p:cNvPr id="24" name="תמונה 1" descr="cid:image003.png@01D44B49.C3EA8750">
              <a:extLst>
                <a:ext uri="{FF2B5EF4-FFF2-40B4-BE49-F238E27FC236}">
                  <a16:creationId xmlns:a16="http://schemas.microsoft.com/office/drawing/2014/main" id="{5179B968-D5EA-4512-A8FC-F342F130489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7064" t="17757" b="35294"/>
            <a:stretch/>
          </p:blipFill>
          <p:spPr bwMode="auto">
            <a:xfrm>
              <a:off x="6886193" y="10149347"/>
              <a:ext cx="626631" cy="46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תמונה 1" descr="cid:image003.png@01D44B49.C3EA8750">
              <a:extLst>
                <a:ext uri="{FF2B5EF4-FFF2-40B4-BE49-F238E27FC236}">
                  <a16:creationId xmlns:a16="http://schemas.microsoft.com/office/drawing/2014/main" id="{F2E46D6F-BEFA-4E6C-9930-3C36450497D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896" t="28328" r="22994" b="46246"/>
            <a:stretch/>
          </p:blipFill>
          <p:spPr bwMode="auto">
            <a:xfrm>
              <a:off x="4339771" y="10149347"/>
              <a:ext cx="2610120" cy="4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Slide Number Placeholder 27">
            <a:extLst>
              <a:ext uri="{FF2B5EF4-FFF2-40B4-BE49-F238E27FC236}">
                <a16:creationId xmlns:a16="http://schemas.microsoft.com/office/drawing/2014/main" id="{7D8FE2EA-FCED-48C8-8F9E-D0259CFF1C13}"/>
              </a:ext>
            </a:extLst>
          </p:cNvPr>
          <p:cNvSpPr>
            <a:spLocks noGrp="1"/>
          </p:cNvSpPr>
          <p:nvPr>
            <p:ph type="sldNum" sz="quarter" idx="12"/>
          </p:nvPr>
        </p:nvSpPr>
        <p:spPr>
          <a:xfrm>
            <a:off x="0" y="6653310"/>
            <a:ext cx="512240" cy="150056"/>
          </a:xfrm>
        </p:spPr>
        <p:txBody>
          <a:bodyPr/>
          <a:lstStyle/>
          <a:p>
            <a:fld id="{B8F65289-939D-49B7-9598-2F964C384DA7}" type="slidenum">
              <a:rPr lang="he-IL" smtClean="0">
                <a:latin typeface="Gisha" panose="020B0502040204020203" pitchFamily="34" charset="-79"/>
                <a:cs typeface="Gisha" panose="020B0502040204020203" pitchFamily="34" charset="-79"/>
              </a:rPr>
              <a:t>21</a:t>
            </a:fld>
            <a:endParaRPr lang="he-IL" dirty="0">
              <a:latin typeface="Gisha" panose="020B0502040204020203" pitchFamily="34" charset="-79"/>
              <a:cs typeface="Gisha" panose="020B0502040204020203" pitchFamily="34" charset="-79"/>
            </a:endParaRPr>
          </a:p>
        </p:txBody>
      </p:sp>
      <p:pic>
        <p:nvPicPr>
          <p:cNvPr id="15" name="Picture 14" descr="לוגו המועצה האזורית - מגילות ים המלח">
            <a:extLst>
              <a:ext uri="{FF2B5EF4-FFF2-40B4-BE49-F238E27FC236}">
                <a16:creationId xmlns:a16="http://schemas.microsoft.com/office/drawing/2014/main" id="{336B3432-1163-497C-8A35-E2237F63FD56}"/>
              </a:ext>
            </a:extLst>
          </p:cNvPr>
          <p:cNvPicPr>
            <a:picLocks noChangeAspect="1"/>
          </p:cNvPicPr>
          <p:nvPr/>
        </p:nvPicPr>
        <p:blipFill>
          <a:blip r:embed="rId9"/>
          <a:stretch>
            <a:fillRect/>
          </a:stretch>
        </p:blipFill>
        <p:spPr>
          <a:xfrm>
            <a:off x="9570185" y="6481609"/>
            <a:ext cx="1121628" cy="337695"/>
          </a:xfrm>
          <a:prstGeom prst="rect">
            <a:avLst/>
          </a:prstGeom>
        </p:spPr>
      </p:pic>
      <p:sp>
        <p:nvSpPr>
          <p:cNvPr id="2" name="Title 1" descr="תכנית האב - מגילות ים המלח">
            <a:extLst>
              <a:ext uri="{FF2B5EF4-FFF2-40B4-BE49-F238E27FC236}">
                <a16:creationId xmlns:a16="http://schemas.microsoft.com/office/drawing/2014/main" id="{B576C931-E8A1-4BF2-BC16-1133C2C2DD7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endParaRPr lang="he-IL" dirty="0"/>
          </a:p>
        </p:txBody>
      </p:sp>
    </p:spTree>
    <p:extLst>
      <p:ext uri="{BB962C8B-B14F-4D97-AF65-F5344CB8AC3E}">
        <p14:creationId xmlns:p14="http://schemas.microsoft.com/office/powerpoint/2010/main" val="2848912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74A33B5-63DF-4824-842E-4C542C6EE418}"/>
              </a:ext>
            </a:extLst>
          </p:cNvPr>
          <p:cNvSpPr txBox="1">
            <a:spLocks/>
          </p:cNvSpPr>
          <p:nvPr/>
        </p:nvSpPr>
        <p:spPr>
          <a:xfrm>
            <a:off x="8684728" y="14810"/>
            <a:ext cx="3576638" cy="2104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1400" dirty="0">
                <a:latin typeface="Gisha" panose="020B0502040204020203" pitchFamily="34" charset="-79"/>
                <a:cs typeface="Gisha" panose="020B0502040204020203" pitchFamily="34" charset="-79"/>
              </a:rPr>
              <a:t>תכנית אב – מועצה אזורית </a:t>
            </a:r>
            <a:r>
              <a:rPr lang="he-IL" sz="1400" b="1" dirty="0">
                <a:latin typeface="Gisha" panose="020B0502040204020203" pitchFamily="34" charset="-79"/>
                <a:cs typeface="Gisha" panose="020B0502040204020203" pitchFamily="34" charset="-79"/>
              </a:rPr>
              <a:t>מגילות ים המלח</a:t>
            </a:r>
            <a:br>
              <a:rPr lang="he-IL" sz="1400" dirty="0">
                <a:latin typeface="Gisha" panose="020B0502040204020203" pitchFamily="34" charset="-79"/>
                <a:cs typeface="Gisha" panose="020B0502040204020203" pitchFamily="34" charset="-79"/>
              </a:rPr>
            </a:br>
            <a:br>
              <a:rPr lang="he-IL" sz="1400" dirty="0">
                <a:latin typeface="Gisha" panose="020B0502040204020203" pitchFamily="34" charset="-79"/>
                <a:cs typeface="Gisha" panose="020B0502040204020203" pitchFamily="34" charset="-79"/>
              </a:rPr>
            </a:br>
            <a:endParaRPr lang="he-IL" sz="1400" dirty="0">
              <a:latin typeface="Gisha" panose="020B0502040204020203" pitchFamily="34" charset="-79"/>
              <a:cs typeface="Gisha" panose="020B0502040204020203" pitchFamily="34" charset="-79"/>
            </a:endParaRPr>
          </a:p>
        </p:txBody>
      </p:sp>
      <p:sp>
        <p:nvSpPr>
          <p:cNvPr id="28" name="Slide Number Placeholder 27">
            <a:extLst>
              <a:ext uri="{FF2B5EF4-FFF2-40B4-BE49-F238E27FC236}">
                <a16:creationId xmlns:a16="http://schemas.microsoft.com/office/drawing/2014/main" id="{7D8FE2EA-FCED-48C8-8F9E-D0259CFF1C13}"/>
              </a:ext>
            </a:extLst>
          </p:cNvPr>
          <p:cNvSpPr>
            <a:spLocks noGrp="1"/>
          </p:cNvSpPr>
          <p:nvPr>
            <p:ph type="sldNum" sz="quarter" idx="12"/>
          </p:nvPr>
        </p:nvSpPr>
        <p:spPr>
          <a:xfrm>
            <a:off x="2419" y="6626761"/>
            <a:ext cx="325922" cy="222421"/>
          </a:xfrm>
        </p:spPr>
        <p:txBody>
          <a:bodyPr/>
          <a:lstStyle/>
          <a:p>
            <a:fld id="{B8F65289-939D-49B7-9598-2F964C384DA7}" type="slidenum">
              <a:rPr lang="he-IL" smtClean="0">
                <a:latin typeface="Gisha" panose="020B0502040204020203" pitchFamily="34" charset="-79"/>
                <a:cs typeface="Gisha" panose="020B0502040204020203" pitchFamily="34" charset="-79"/>
              </a:rPr>
              <a:t>3</a:t>
            </a:fld>
            <a:endParaRPr lang="he-IL" dirty="0">
              <a:latin typeface="Gisha" panose="020B0502040204020203" pitchFamily="34" charset="-79"/>
              <a:cs typeface="Gisha" panose="020B0502040204020203" pitchFamily="34" charset="-79"/>
            </a:endParaRPr>
          </a:p>
        </p:txBody>
      </p:sp>
      <p:sp>
        <p:nvSpPr>
          <p:cNvPr id="14" name="מלבן: פינות מעוגלות 1">
            <a:extLst>
              <a:ext uri="{FF2B5EF4-FFF2-40B4-BE49-F238E27FC236}">
                <a16:creationId xmlns:a16="http://schemas.microsoft.com/office/drawing/2014/main" id="{6217FEAD-17BD-404B-946D-4E5D4471290B}"/>
              </a:ext>
            </a:extLst>
          </p:cNvPr>
          <p:cNvSpPr/>
          <p:nvPr/>
        </p:nvSpPr>
        <p:spPr>
          <a:xfrm>
            <a:off x="6727188" y="1306124"/>
            <a:ext cx="2919192" cy="5002574"/>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r" rtl="1"/>
            <a:r>
              <a:rPr lang="he-IL" dirty="0">
                <a:latin typeface="Gisha" panose="020B0502040204020203" pitchFamily="34" charset="-79"/>
                <a:cs typeface="Gisha" panose="020B0502040204020203" pitchFamily="34" charset="-79"/>
              </a:rPr>
              <a:t>מועצה אזורית מגילות</a:t>
            </a:r>
          </a:p>
          <a:p>
            <a:pPr algn="r" rtl="1"/>
            <a:r>
              <a:rPr lang="he-IL" dirty="0">
                <a:latin typeface="Gisha" panose="020B0502040204020203" pitchFamily="34" charset="-79"/>
                <a:cs typeface="Gisha" panose="020B0502040204020203" pitchFamily="34" charset="-79"/>
              </a:rPr>
              <a:t>ים המלח</a:t>
            </a:r>
          </a:p>
          <a:p>
            <a:pPr algn="r" rtl="1"/>
            <a:r>
              <a:rPr lang="he-IL" dirty="0">
                <a:latin typeface="Gisha" panose="020B0502040204020203" pitchFamily="34" charset="-79"/>
                <a:cs typeface="Gisha" panose="020B0502040204020203" pitchFamily="34" charset="-79"/>
              </a:rPr>
              <a:t>משרד הבינוי והשיכון</a:t>
            </a:r>
          </a:p>
          <a:p>
            <a:pPr algn="r" rtl="1"/>
            <a:r>
              <a:rPr lang="he-IL" dirty="0">
                <a:latin typeface="Gisha" panose="020B0502040204020203" pitchFamily="34" charset="-79"/>
                <a:cs typeface="Gisha" panose="020B0502040204020203" pitchFamily="34" charset="-79"/>
              </a:rPr>
              <a:t>המינהל האזרחי</a:t>
            </a:r>
          </a:p>
          <a:p>
            <a:pPr algn="r" rtl="1"/>
            <a:r>
              <a:rPr lang="he-IL" dirty="0">
                <a:latin typeface="Gisha" panose="020B0502040204020203" pitchFamily="34" charset="-79"/>
                <a:cs typeface="Gisha" panose="020B0502040204020203" pitchFamily="34" charset="-79"/>
              </a:rPr>
              <a:t>מנהל התכנון</a:t>
            </a:r>
          </a:p>
          <a:p>
            <a:pPr algn="r" rtl="1"/>
            <a:r>
              <a:rPr lang="he-IL" dirty="0">
                <a:latin typeface="Gisha" panose="020B0502040204020203" pitchFamily="34" charset="-79"/>
                <a:cs typeface="Gisha" panose="020B0502040204020203" pitchFamily="34" charset="-79"/>
              </a:rPr>
              <a:t>משרד התחבורה</a:t>
            </a:r>
          </a:p>
          <a:p>
            <a:pPr algn="r" rtl="1"/>
            <a:r>
              <a:rPr lang="he-IL" dirty="0">
                <a:latin typeface="Gisha" panose="020B0502040204020203" pitchFamily="34" charset="-79"/>
                <a:cs typeface="Gisha" panose="020B0502040204020203" pitchFamily="34" charset="-79"/>
              </a:rPr>
              <a:t>משרד החקלאות</a:t>
            </a:r>
          </a:p>
          <a:p>
            <a:pPr algn="r" rtl="1"/>
            <a:r>
              <a:rPr lang="he-IL" dirty="0">
                <a:latin typeface="Gisha" panose="020B0502040204020203" pitchFamily="34" charset="-79"/>
                <a:cs typeface="Gisha" panose="020B0502040204020203" pitchFamily="34" charset="-79"/>
              </a:rPr>
              <a:t>משרד התיירות</a:t>
            </a:r>
          </a:p>
          <a:p>
            <a:pPr algn="r" rtl="1"/>
            <a:r>
              <a:rPr lang="he-IL" dirty="0">
                <a:latin typeface="Gisha" panose="020B0502040204020203" pitchFamily="34" charset="-79"/>
                <a:cs typeface="Gisha" panose="020B0502040204020203" pitchFamily="34" charset="-79"/>
              </a:rPr>
              <a:t>משרד הכלכלה</a:t>
            </a:r>
          </a:p>
          <a:p>
            <a:pPr algn="r" rtl="1"/>
            <a:r>
              <a:rPr lang="he-IL" dirty="0">
                <a:latin typeface="Gisha" panose="020B0502040204020203" pitchFamily="34" charset="-79"/>
                <a:cs typeface="Gisha" panose="020B0502040204020203" pitchFamily="34" charset="-79"/>
              </a:rPr>
              <a:t>המשרד לתשתיות לאומיות</a:t>
            </a:r>
          </a:p>
          <a:p>
            <a:pPr algn="r" rtl="1"/>
            <a:r>
              <a:rPr lang="he-IL" dirty="0">
                <a:latin typeface="Gisha" panose="020B0502040204020203" pitchFamily="34" charset="-79"/>
                <a:cs typeface="Gisha" panose="020B0502040204020203" pitchFamily="34" charset="-79"/>
              </a:rPr>
              <a:t>משרד האנרגיה</a:t>
            </a:r>
          </a:p>
          <a:p>
            <a:pPr algn="r" rtl="1"/>
            <a:r>
              <a:rPr lang="he-IL" dirty="0">
                <a:latin typeface="Gisha" panose="020B0502040204020203" pitchFamily="34" charset="-79"/>
                <a:cs typeface="Gisha" panose="020B0502040204020203" pitchFamily="34" charset="-79"/>
              </a:rPr>
              <a:t>המשרד להגנת הסביבה</a:t>
            </a:r>
          </a:p>
          <a:p>
            <a:pPr algn="r" rtl="1"/>
            <a:r>
              <a:rPr lang="he-IL" dirty="0">
                <a:latin typeface="Gisha" panose="020B0502040204020203" pitchFamily="34" charset="-79"/>
                <a:cs typeface="Gisha" panose="020B0502040204020203" pitchFamily="34" charset="-79"/>
              </a:rPr>
              <a:t>משרד הפנים</a:t>
            </a:r>
          </a:p>
          <a:p>
            <a:pPr algn="r" rtl="1"/>
            <a:r>
              <a:rPr lang="he-IL" dirty="0">
                <a:latin typeface="Gisha" panose="020B0502040204020203" pitchFamily="34" charset="-79"/>
                <a:cs typeface="Gisha" panose="020B0502040204020203" pitchFamily="34" charset="-79"/>
              </a:rPr>
              <a:t>החטיבה להתיישבות</a:t>
            </a:r>
          </a:p>
          <a:p>
            <a:pPr algn="r" rtl="1"/>
            <a:r>
              <a:rPr lang="he-IL" dirty="0">
                <a:latin typeface="Gisha" panose="020B0502040204020203" pitchFamily="34" charset="-79"/>
                <a:cs typeface="Gisha" panose="020B0502040204020203" pitchFamily="34" charset="-79"/>
              </a:rPr>
              <a:t>תנועות מיישבות</a:t>
            </a:r>
          </a:p>
          <a:p>
            <a:pPr algn="r" rtl="1"/>
            <a:endParaRPr lang="he-IL" sz="1600" dirty="0">
              <a:latin typeface="Gisha" panose="020B0502040204020203" pitchFamily="34" charset="-79"/>
              <a:cs typeface="Gisha" panose="020B0502040204020203" pitchFamily="34" charset="-79"/>
            </a:endParaRPr>
          </a:p>
        </p:txBody>
      </p:sp>
      <p:sp>
        <p:nvSpPr>
          <p:cNvPr id="17" name="מלבן: פינות מעוגלות 10">
            <a:extLst>
              <a:ext uri="{FF2B5EF4-FFF2-40B4-BE49-F238E27FC236}">
                <a16:creationId xmlns:a16="http://schemas.microsoft.com/office/drawing/2014/main" id="{3748309F-C32F-43AA-B9E6-4B2FB4D49115}"/>
              </a:ext>
            </a:extLst>
          </p:cNvPr>
          <p:cNvSpPr/>
          <p:nvPr/>
        </p:nvSpPr>
        <p:spPr>
          <a:xfrm>
            <a:off x="2673369" y="1306125"/>
            <a:ext cx="3009372" cy="5002574"/>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r"/>
            <a:r>
              <a:rPr lang="he-IL" dirty="0">
                <a:latin typeface="Gisha" panose="020B0502040204020203" pitchFamily="34" charset="-79"/>
                <a:cs typeface="Gisha" panose="020B0502040204020203" pitchFamily="34" charset="-79"/>
              </a:rPr>
              <a:t>מועצה אזורית תמר</a:t>
            </a:r>
          </a:p>
          <a:p>
            <a:pPr algn="r"/>
            <a:r>
              <a:rPr lang="he-IL" dirty="0">
                <a:latin typeface="Gisha" panose="020B0502040204020203" pitchFamily="34" charset="-79"/>
                <a:cs typeface="Gisha" panose="020B0502040204020203" pitchFamily="34" charset="-79"/>
              </a:rPr>
              <a:t>מועצה אזורית גוש עציון</a:t>
            </a:r>
          </a:p>
          <a:p>
            <a:pPr algn="r"/>
            <a:r>
              <a:rPr lang="he-IL" dirty="0">
                <a:latin typeface="Gisha" panose="020B0502040204020203" pitchFamily="34" charset="-79"/>
                <a:cs typeface="Gisha" panose="020B0502040204020203" pitchFamily="34" charset="-79"/>
              </a:rPr>
              <a:t>מועצה אזורית מטה בנימין</a:t>
            </a:r>
          </a:p>
          <a:p>
            <a:pPr algn="r"/>
            <a:r>
              <a:rPr lang="he-IL" dirty="0">
                <a:latin typeface="Gisha" panose="020B0502040204020203" pitchFamily="34" charset="-79"/>
                <a:cs typeface="Gisha" panose="020B0502040204020203" pitchFamily="34" charset="-79"/>
              </a:rPr>
              <a:t>מועצה אזורית בקעת הירדן</a:t>
            </a:r>
          </a:p>
          <a:p>
            <a:pPr algn="r" rtl="1"/>
            <a:r>
              <a:rPr lang="he-IL" dirty="0">
                <a:latin typeface="Gisha" panose="020B0502040204020203" pitchFamily="34" charset="-79"/>
                <a:cs typeface="Gisha" panose="020B0502040204020203" pitchFamily="34" charset="-79"/>
              </a:rPr>
              <a:t>רשות הטבע והגנים</a:t>
            </a:r>
          </a:p>
          <a:p>
            <a:pPr algn="r"/>
            <a:r>
              <a:rPr lang="he-IL" dirty="0">
                <a:latin typeface="Gisha" panose="020B0502040204020203" pitchFamily="34" charset="-79"/>
                <a:cs typeface="Gisha" panose="020B0502040204020203" pitchFamily="34" charset="-79"/>
              </a:rPr>
              <a:t>המכון הגיאולוגי</a:t>
            </a:r>
          </a:p>
          <a:p>
            <a:pPr algn="r" rtl="1"/>
            <a:r>
              <a:rPr lang="he-IL" dirty="0">
                <a:latin typeface="Gisha" panose="020B0502040204020203" pitchFamily="34" charset="-79"/>
                <a:cs typeface="Gisha" panose="020B0502040204020203" pitchFamily="34" charset="-79"/>
              </a:rPr>
              <a:t>החברה להגנת ים המלח</a:t>
            </a:r>
          </a:p>
          <a:p>
            <a:pPr algn="r" rtl="1"/>
            <a:r>
              <a:rPr lang="he-IL" dirty="0">
                <a:latin typeface="Gisha" panose="020B0502040204020203" pitchFamily="34" charset="-79"/>
                <a:cs typeface="Gisha" panose="020B0502040204020203" pitchFamily="34" charset="-79"/>
              </a:rPr>
              <a:t>מרכז ים המלח והערבה</a:t>
            </a:r>
          </a:p>
          <a:p>
            <a:pPr algn="r"/>
            <a:r>
              <a:rPr lang="he-IL" dirty="0">
                <a:latin typeface="Gisha" panose="020B0502040204020203" pitchFamily="34" charset="-79"/>
                <a:cs typeface="Gisha" panose="020B0502040204020203" pitchFamily="34" charset="-79"/>
              </a:rPr>
              <a:t>חברת החשמל</a:t>
            </a:r>
          </a:p>
          <a:p>
            <a:pPr algn="r" rtl="1"/>
            <a:r>
              <a:rPr lang="he-IL" dirty="0">
                <a:latin typeface="Gisha" panose="020B0502040204020203" pitchFamily="34" charset="-79"/>
                <a:cs typeface="Gisha" panose="020B0502040204020203" pitchFamily="34" charset="-79"/>
              </a:rPr>
              <a:t>גורמים פלסטינים</a:t>
            </a:r>
          </a:p>
          <a:p>
            <a:pPr algn="r" rtl="1"/>
            <a:r>
              <a:rPr lang="he-IL" dirty="0">
                <a:latin typeface="Gisha" panose="020B0502040204020203" pitchFamily="34" charset="-79"/>
                <a:cs typeface="Gisha" panose="020B0502040204020203" pitchFamily="34" charset="-79"/>
              </a:rPr>
              <a:t>גורמים ירדנים</a:t>
            </a:r>
          </a:p>
          <a:p>
            <a:pPr algn="r" rtl="1"/>
            <a:r>
              <a:rPr lang="he-IL" dirty="0">
                <a:latin typeface="Gisha" panose="020B0502040204020203" pitchFamily="34" charset="-79"/>
                <a:cs typeface="Gisha" panose="020B0502040204020203" pitchFamily="34" charset="-79"/>
              </a:rPr>
              <a:t>רשות הניקוז</a:t>
            </a:r>
          </a:p>
          <a:p>
            <a:pPr algn="r" rtl="1"/>
            <a:r>
              <a:rPr lang="he-IL" dirty="0">
                <a:latin typeface="Gisha" panose="020B0502040204020203" pitchFamily="34" charset="-79"/>
                <a:cs typeface="Gisha" panose="020B0502040204020203" pitchFamily="34" charset="-79"/>
              </a:rPr>
              <a:t>רשות המים</a:t>
            </a:r>
          </a:p>
          <a:p>
            <a:pPr algn="r" rtl="1"/>
            <a:r>
              <a:rPr lang="he-IL" dirty="0">
                <a:latin typeface="Gisha" panose="020B0502040204020203" pitchFamily="34" charset="-79"/>
                <a:cs typeface="Gisha" panose="020B0502040204020203" pitchFamily="34" charset="-79"/>
              </a:rPr>
              <a:t>כנסיות</a:t>
            </a:r>
          </a:p>
          <a:p>
            <a:pPr algn="r" rtl="1"/>
            <a:endParaRPr lang="he-IL" dirty="0">
              <a:latin typeface="Gisha" panose="020B0502040204020203" pitchFamily="34" charset="-79"/>
              <a:cs typeface="Gisha" panose="020B0502040204020203" pitchFamily="34" charset="-79"/>
            </a:endParaRPr>
          </a:p>
        </p:txBody>
      </p:sp>
      <p:sp>
        <p:nvSpPr>
          <p:cNvPr id="27" name="TextBox 1">
            <a:extLst>
              <a:ext uri="{FF2B5EF4-FFF2-40B4-BE49-F238E27FC236}">
                <a16:creationId xmlns:a16="http://schemas.microsoft.com/office/drawing/2014/main" id="{2A9BFCC0-DB76-4869-9D4A-3AC8B8B4AC91}"/>
              </a:ext>
            </a:extLst>
          </p:cNvPr>
          <p:cNvSpPr txBox="1"/>
          <p:nvPr/>
        </p:nvSpPr>
        <p:spPr>
          <a:xfrm>
            <a:off x="1942695" y="151629"/>
            <a:ext cx="7679217" cy="584775"/>
          </a:xfrm>
          <a:prstGeom prst="rect">
            <a:avLst/>
          </a:prstGeom>
          <a:noFill/>
        </p:spPr>
        <p:txBody>
          <a:bodyPr wrap="square" rtlCol="1">
            <a:spAutoFit/>
          </a:bodyPr>
          <a:lstStyle/>
          <a:p>
            <a:pPr algn="ctr" rtl="1"/>
            <a:r>
              <a:rPr lang="he-IL" sz="3200" b="1" dirty="0">
                <a:latin typeface="Gisha" panose="020B0502040204020203" pitchFamily="34" charset="-79"/>
                <a:cs typeface="Gisha" panose="020B0502040204020203" pitchFamily="34" charset="-79"/>
              </a:rPr>
              <a:t>שותפים ובעלי עניין</a:t>
            </a:r>
          </a:p>
        </p:txBody>
      </p:sp>
      <p:sp>
        <p:nvSpPr>
          <p:cNvPr id="15" name="TextBox 14">
            <a:extLst>
              <a:ext uri="{FF2B5EF4-FFF2-40B4-BE49-F238E27FC236}">
                <a16:creationId xmlns:a16="http://schemas.microsoft.com/office/drawing/2014/main" id="{F342C229-3A9D-4B69-AA8C-31AC4EDD9FAA}"/>
              </a:ext>
            </a:extLst>
          </p:cNvPr>
          <p:cNvSpPr txBox="1"/>
          <p:nvPr/>
        </p:nvSpPr>
        <p:spPr>
          <a:xfrm>
            <a:off x="5684150" y="6392703"/>
            <a:ext cx="1417562" cy="490647"/>
          </a:xfrm>
          <a:prstGeom prst="rect">
            <a:avLst/>
          </a:prstGeom>
          <a:noFill/>
        </p:spPr>
        <p:txBody>
          <a:bodyPr wrap="square" rtlCol="1">
            <a:spAutoFit/>
          </a:bodyPr>
          <a:lstStyle/>
          <a:p>
            <a:pPr algn="ctr"/>
            <a:r>
              <a:rPr lang="he-IL" sz="1294" b="1" dirty="0">
                <a:latin typeface="David" panose="020E0502060401010101" pitchFamily="34" charset="-79"/>
                <a:cs typeface="David" panose="020E0502060401010101" pitchFamily="34" charset="-79"/>
              </a:rPr>
              <a:t>רחמימוב אדריכלים ומתכנני ערים בע"מ</a:t>
            </a:r>
          </a:p>
        </p:txBody>
      </p:sp>
      <p:grpSp>
        <p:nvGrpSpPr>
          <p:cNvPr id="19" name="Group 18">
            <a:extLst>
              <a:ext uri="{FF2B5EF4-FFF2-40B4-BE49-F238E27FC236}">
                <a16:creationId xmlns:a16="http://schemas.microsoft.com/office/drawing/2014/main" id="{B8A27F53-615B-47E5-B566-19745252FA2B}"/>
              </a:ext>
              <a:ext uri="{C183D7F6-B498-43B3-948B-1728B52AA6E4}">
                <adec:decorative xmlns:adec="http://schemas.microsoft.com/office/drawing/2017/decorative" val="1"/>
              </a:ext>
            </a:extLst>
          </p:cNvPr>
          <p:cNvGrpSpPr/>
          <p:nvPr/>
        </p:nvGrpSpPr>
        <p:grpSpPr>
          <a:xfrm>
            <a:off x="10933537" y="5937019"/>
            <a:ext cx="1279037" cy="876072"/>
            <a:chOff x="122259" y="5818636"/>
            <a:chExt cx="1248683" cy="851317"/>
          </a:xfrm>
        </p:grpSpPr>
        <p:pic>
          <p:nvPicPr>
            <p:cNvPr id="20" name="Picture 2" descr="תוצאת תמונה עבור משרד הבינוי והשיכון עכו">
              <a:extLst>
                <a:ext uri="{FF2B5EF4-FFF2-40B4-BE49-F238E27FC236}">
                  <a16:creationId xmlns:a16="http://schemas.microsoft.com/office/drawing/2014/main" id="{81988D51-4E37-4B58-95C5-F0FD43E4CDE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35511"/>
            <a:stretch/>
          </p:blipFill>
          <p:spPr bwMode="auto">
            <a:xfrm>
              <a:off x="850773" y="5879169"/>
              <a:ext cx="520169" cy="3651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תוצאת תמונה עבור משרד הבינוי והשיכון עכו">
              <a:extLst>
                <a:ext uri="{FF2B5EF4-FFF2-40B4-BE49-F238E27FC236}">
                  <a16:creationId xmlns:a16="http://schemas.microsoft.com/office/drawing/2014/main" id="{22BA5714-9623-4108-AF1E-8B0229E75977}"/>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64767"/>
            <a:stretch/>
          </p:blipFill>
          <p:spPr bwMode="auto">
            <a:xfrm>
              <a:off x="122259" y="5818636"/>
              <a:ext cx="728514" cy="8513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F2303B64-BF5F-47B5-A610-BBAAACD7F396}"/>
              </a:ext>
              <a:ext uri="{C183D7F6-B498-43B3-948B-1728B52AA6E4}">
                <adec:decorative xmlns:adec="http://schemas.microsoft.com/office/drawing/2017/decorative" val="1"/>
              </a:ext>
            </a:extLst>
          </p:cNvPr>
          <p:cNvGrpSpPr/>
          <p:nvPr/>
        </p:nvGrpSpPr>
        <p:grpSpPr>
          <a:xfrm>
            <a:off x="7186026" y="6504495"/>
            <a:ext cx="2378964" cy="308596"/>
            <a:chOff x="4339771" y="10149347"/>
            <a:chExt cx="3173053" cy="481057"/>
          </a:xfrm>
        </p:grpSpPr>
        <p:pic>
          <p:nvPicPr>
            <p:cNvPr id="23" name="תמונה 1" descr="cid:image003.png@01D44B49.C3EA8750">
              <a:extLst>
                <a:ext uri="{FF2B5EF4-FFF2-40B4-BE49-F238E27FC236}">
                  <a16:creationId xmlns:a16="http://schemas.microsoft.com/office/drawing/2014/main" id="{CEAB050A-AB43-474F-B3D3-94F591D0360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064" t="17757" b="35294"/>
            <a:stretch/>
          </p:blipFill>
          <p:spPr bwMode="auto">
            <a:xfrm>
              <a:off x="6886193" y="10149347"/>
              <a:ext cx="626631" cy="46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תמונה 1" descr="cid:image003.png@01D44B49.C3EA8750">
              <a:extLst>
                <a:ext uri="{FF2B5EF4-FFF2-40B4-BE49-F238E27FC236}">
                  <a16:creationId xmlns:a16="http://schemas.microsoft.com/office/drawing/2014/main" id="{36E9FB33-2E28-4EFD-BDC2-423A37479F6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896" t="28328" r="22994" b="46246"/>
            <a:stretch/>
          </p:blipFill>
          <p:spPr bwMode="auto">
            <a:xfrm>
              <a:off x="4339771" y="10149347"/>
              <a:ext cx="2610120" cy="4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88D475BD-C88A-48F5-B36D-5CEC041703B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570185" y="6481609"/>
            <a:ext cx="1121628" cy="337695"/>
          </a:xfrm>
          <a:prstGeom prst="rect">
            <a:avLst/>
          </a:prstGeom>
        </p:spPr>
      </p:pic>
      <p:sp>
        <p:nvSpPr>
          <p:cNvPr id="2" name="Title 1" descr="שותפים ובעלי עניין">
            <a:extLst>
              <a:ext uri="{FF2B5EF4-FFF2-40B4-BE49-F238E27FC236}">
                <a16:creationId xmlns:a16="http://schemas.microsoft.com/office/drawing/2014/main" id="{5A0700BE-AC98-489A-B64B-B5FF58BB2B1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endParaRPr lang="he-IL" dirty="0"/>
          </a:p>
        </p:txBody>
      </p:sp>
    </p:spTree>
    <p:extLst>
      <p:ext uri="{BB962C8B-B14F-4D97-AF65-F5344CB8AC3E}">
        <p14:creationId xmlns:p14="http://schemas.microsoft.com/office/powerpoint/2010/main" val="3217518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74A33B5-63DF-4824-842E-4C542C6EE418}"/>
              </a:ext>
            </a:extLst>
          </p:cNvPr>
          <p:cNvSpPr txBox="1">
            <a:spLocks/>
          </p:cNvSpPr>
          <p:nvPr/>
        </p:nvSpPr>
        <p:spPr>
          <a:xfrm>
            <a:off x="8684728" y="14810"/>
            <a:ext cx="3576638" cy="2104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1400" dirty="0">
                <a:latin typeface="Gisha" panose="020B0502040204020203" pitchFamily="34" charset="-79"/>
                <a:cs typeface="Gisha" panose="020B0502040204020203" pitchFamily="34" charset="-79"/>
              </a:rPr>
              <a:t>תכנית אב – מועצה אזורית </a:t>
            </a:r>
            <a:r>
              <a:rPr lang="he-IL" sz="1400" b="1" dirty="0">
                <a:latin typeface="Gisha" panose="020B0502040204020203" pitchFamily="34" charset="-79"/>
                <a:cs typeface="Gisha" panose="020B0502040204020203" pitchFamily="34" charset="-79"/>
              </a:rPr>
              <a:t>מגילות ים המלח</a:t>
            </a:r>
            <a:br>
              <a:rPr lang="he-IL" sz="1400" dirty="0">
                <a:latin typeface="Gisha" panose="020B0502040204020203" pitchFamily="34" charset="-79"/>
                <a:cs typeface="Gisha" panose="020B0502040204020203" pitchFamily="34" charset="-79"/>
              </a:rPr>
            </a:br>
            <a:br>
              <a:rPr lang="he-IL" sz="1400" dirty="0">
                <a:latin typeface="Gisha" panose="020B0502040204020203" pitchFamily="34" charset="-79"/>
                <a:cs typeface="Gisha" panose="020B0502040204020203" pitchFamily="34" charset="-79"/>
              </a:rPr>
            </a:br>
            <a:endParaRPr lang="he-IL" sz="1400" dirty="0">
              <a:latin typeface="Gisha" panose="020B0502040204020203" pitchFamily="34" charset="-79"/>
              <a:cs typeface="Gisha" panose="020B0502040204020203" pitchFamily="34" charset="-79"/>
            </a:endParaRPr>
          </a:p>
        </p:txBody>
      </p:sp>
      <p:sp>
        <p:nvSpPr>
          <p:cNvPr id="28" name="Slide Number Placeholder 27">
            <a:extLst>
              <a:ext uri="{FF2B5EF4-FFF2-40B4-BE49-F238E27FC236}">
                <a16:creationId xmlns:a16="http://schemas.microsoft.com/office/drawing/2014/main" id="{7D8FE2EA-FCED-48C8-8F9E-D0259CFF1C13}"/>
              </a:ext>
            </a:extLst>
          </p:cNvPr>
          <p:cNvSpPr>
            <a:spLocks noGrp="1"/>
          </p:cNvSpPr>
          <p:nvPr>
            <p:ph type="sldNum" sz="quarter" idx="12"/>
          </p:nvPr>
        </p:nvSpPr>
        <p:spPr>
          <a:xfrm>
            <a:off x="2419" y="6626761"/>
            <a:ext cx="325922" cy="222421"/>
          </a:xfrm>
        </p:spPr>
        <p:txBody>
          <a:bodyPr/>
          <a:lstStyle/>
          <a:p>
            <a:fld id="{B8F65289-939D-49B7-9598-2F964C384DA7}" type="slidenum">
              <a:rPr lang="he-IL" smtClean="0">
                <a:latin typeface="Gisha" panose="020B0502040204020203" pitchFamily="34" charset="-79"/>
                <a:cs typeface="Gisha" panose="020B0502040204020203" pitchFamily="34" charset="-79"/>
              </a:rPr>
              <a:t>4</a:t>
            </a:fld>
            <a:endParaRPr lang="he-IL" dirty="0">
              <a:latin typeface="Gisha" panose="020B0502040204020203" pitchFamily="34" charset="-79"/>
              <a:cs typeface="Gisha" panose="020B0502040204020203" pitchFamily="34" charset="-79"/>
            </a:endParaRPr>
          </a:p>
        </p:txBody>
      </p:sp>
      <p:sp>
        <p:nvSpPr>
          <p:cNvPr id="19" name="TextBox 18">
            <a:extLst>
              <a:ext uri="{FF2B5EF4-FFF2-40B4-BE49-F238E27FC236}">
                <a16:creationId xmlns:a16="http://schemas.microsoft.com/office/drawing/2014/main" id="{DA36EB63-5BCA-43AA-9BFE-6EE3E7545F2A}"/>
              </a:ext>
            </a:extLst>
          </p:cNvPr>
          <p:cNvSpPr txBox="1"/>
          <p:nvPr/>
        </p:nvSpPr>
        <p:spPr>
          <a:xfrm>
            <a:off x="5684150" y="6392703"/>
            <a:ext cx="1417562" cy="490647"/>
          </a:xfrm>
          <a:prstGeom prst="rect">
            <a:avLst/>
          </a:prstGeom>
          <a:noFill/>
        </p:spPr>
        <p:txBody>
          <a:bodyPr wrap="square" rtlCol="1">
            <a:spAutoFit/>
          </a:bodyPr>
          <a:lstStyle/>
          <a:p>
            <a:pPr algn="ctr"/>
            <a:r>
              <a:rPr lang="he-IL" sz="1294" b="1" dirty="0">
                <a:latin typeface="David" panose="020E0502060401010101" pitchFamily="34" charset="-79"/>
                <a:cs typeface="David" panose="020E0502060401010101" pitchFamily="34" charset="-79"/>
              </a:rPr>
              <a:t>רחמימוב אדריכלים ומתכנני ערים בע"מ</a:t>
            </a:r>
          </a:p>
        </p:txBody>
      </p:sp>
      <p:grpSp>
        <p:nvGrpSpPr>
          <p:cNvPr id="20" name="Group 19">
            <a:extLst>
              <a:ext uri="{FF2B5EF4-FFF2-40B4-BE49-F238E27FC236}">
                <a16:creationId xmlns:a16="http://schemas.microsoft.com/office/drawing/2014/main" id="{387E0F0C-7A6E-4D52-B13A-02645407D40E}"/>
              </a:ext>
              <a:ext uri="{C183D7F6-B498-43B3-948B-1728B52AA6E4}">
                <adec:decorative xmlns:adec="http://schemas.microsoft.com/office/drawing/2017/decorative" val="1"/>
              </a:ext>
            </a:extLst>
          </p:cNvPr>
          <p:cNvGrpSpPr/>
          <p:nvPr/>
        </p:nvGrpSpPr>
        <p:grpSpPr>
          <a:xfrm>
            <a:off x="10933537" y="5937019"/>
            <a:ext cx="1279037" cy="876072"/>
            <a:chOff x="122259" y="5818636"/>
            <a:chExt cx="1248683" cy="851317"/>
          </a:xfrm>
        </p:grpSpPr>
        <p:pic>
          <p:nvPicPr>
            <p:cNvPr id="21" name="Picture 2" descr="תוצאת תמונה עבור משרד הבינוי והשיכון עכו">
              <a:extLst>
                <a:ext uri="{FF2B5EF4-FFF2-40B4-BE49-F238E27FC236}">
                  <a16:creationId xmlns:a16="http://schemas.microsoft.com/office/drawing/2014/main" id="{33C65E7C-9377-4EDC-AB4E-C66D12CD972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35511"/>
            <a:stretch/>
          </p:blipFill>
          <p:spPr bwMode="auto">
            <a:xfrm>
              <a:off x="850773" y="5879169"/>
              <a:ext cx="520169" cy="3651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תוצאת תמונה עבור משרד הבינוי והשיכון עכו">
              <a:extLst>
                <a:ext uri="{FF2B5EF4-FFF2-40B4-BE49-F238E27FC236}">
                  <a16:creationId xmlns:a16="http://schemas.microsoft.com/office/drawing/2014/main" id="{E384F3B3-6266-4E0E-822E-FC57359F58F0}"/>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64767"/>
            <a:stretch/>
          </p:blipFill>
          <p:spPr bwMode="auto">
            <a:xfrm>
              <a:off x="122259" y="5818636"/>
              <a:ext cx="728514" cy="8513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3D29DA8E-A82D-4DF9-BFB7-B8D9CEBF4498}"/>
              </a:ext>
              <a:ext uri="{C183D7F6-B498-43B3-948B-1728B52AA6E4}">
                <adec:decorative xmlns:adec="http://schemas.microsoft.com/office/drawing/2017/decorative" val="1"/>
              </a:ext>
            </a:extLst>
          </p:cNvPr>
          <p:cNvGrpSpPr/>
          <p:nvPr/>
        </p:nvGrpSpPr>
        <p:grpSpPr>
          <a:xfrm>
            <a:off x="7186026" y="6504495"/>
            <a:ext cx="2378964" cy="308596"/>
            <a:chOff x="4339771" y="10149347"/>
            <a:chExt cx="3173053" cy="481057"/>
          </a:xfrm>
        </p:grpSpPr>
        <p:pic>
          <p:nvPicPr>
            <p:cNvPr id="24" name="תמונה 1" descr="cid:image003.png@01D44B49.C3EA8750">
              <a:extLst>
                <a:ext uri="{FF2B5EF4-FFF2-40B4-BE49-F238E27FC236}">
                  <a16:creationId xmlns:a16="http://schemas.microsoft.com/office/drawing/2014/main" id="{E2901ABC-DDB0-435A-91E4-F8283C25421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064" t="17757" b="35294"/>
            <a:stretch/>
          </p:blipFill>
          <p:spPr bwMode="auto">
            <a:xfrm>
              <a:off x="6886193" y="10149347"/>
              <a:ext cx="626631" cy="46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תמונה 1" descr="cid:image003.png@01D44B49.C3EA8750">
              <a:extLst>
                <a:ext uri="{FF2B5EF4-FFF2-40B4-BE49-F238E27FC236}">
                  <a16:creationId xmlns:a16="http://schemas.microsoft.com/office/drawing/2014/main" id="{33597AC8-8D4F-4A3F-A8D3-70E1976CA3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896" t="28328" r="22994" b="46246"/>
            <a:stretch/>
          </p:blipFill>
          <p:spPr bwMode="auto">
            <a:xfrm>
              <a:off x="4339771" y="10149347"/>
              <a:ext cx="2610120" cy="4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 name="Picture 30">
            <a:extLst>
              <a:ext uri="{FF2B5EF4-FFF2-40B4-BE49-F238E27FC236}">
                <a16:creationId xmlns:a16="http://schemas.microsoft.com/office/drawing/2014/main" id="{BACD260C-9923-45C4-ADA2-39A56432625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570185" y="6481609"/>
            <a:ext cx="1121628" cy="337695"/>
          </a:xfrm>
          <a:prstGeom prst="rect">
            <a:avLst/>
          </a:prstGeom>
        </p:spPr>
      </p:pic>
      <p:pic>
        <p:nvPicPr>
          <p:cNvPr id="2" name="Picture 1" descr="סכמה המציגה את תהליך התכנון. בשלב הנוכחי מסתיים ניתוח המצב הקיים המגובה בפגישות עם היישובים. השלבים הבאים כוללים כינוס ועדת היגוי במשרדי הממשלה, הצגת חלופות וסיכום חלופה נבחרת. תאריך גמר היעד של התכנית הוא סוף השנה הקלנדרית הנוכחית - 2020.">
            <a:extLst>
              <a:ext uri="{FF2B5EF4-FFF2-40B4-BE49-F238E27FC236}">
                <a16:creationId xmlns:a16="http://schemas.microsoft.com/office/drawing/2014/main" id="{4CFBCB2A-C8CE-47B3-870A-71CACB2E49DE}"/>
              </a:ext>
            </a:extLst>
          </p:cNvPr>
          <p:cNvPicPr>
            <a:picLocks noChangeAspect="1"/>
          </p:cNvPicPr>
          <p:nvPr/>
        </p:nvPicPr>
        <p:blipFill>
          <a:blip r:embed="rId7"/>
          <a:stretch>
            <a:fillRect/>
          </a:stretch>
        </p:blipFill>
        <p:spPr>
          <a:xfrm>
            <a:off x="1765609" y="54636"/>
            <a:ext cx="8836116" cy="6438402"/>
          </a:xfrm>
          <a:prstGeom prst="rect">
            <a:avLst/>
          </a:prstGeom>
        </p:spPr>
      </p:pic>
      <p:sp>
        <p:nvSpPr>
          <p:cNvPr id="3" name="Title 2" descr="תהליך התכנון">
            <a:extLst>
              <a:ext uri="{FF2B5EF4-FFF2-40B4-BE49-F238E27FC236}">
                <a16:creationId xmlns:a16="http://schemas.microsoft.com/office/drawing/2014/main" id="{9CA90A76-6974-49B5-AAD3-6B48A9944C7F}"/>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endParaRPr lang="he-IL" dirty="0"/>
          </a:p>
        </p:txBody>
      </p:sp>
    </p:spTree>
    <p:extLst>
      <p:ext uri="{BB962C8B-B14F-4D97-AF65-F5344CB8AC3E}">
        <p14:creationId xmlns:p14="http://schemas.microsoft.com/office/powerpoint/2010/main" val="84030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74A33B5-63DF-4824-842E-4C542C6EE418}"/>
              </a:ext>
            </a:extLst>
          </p:cNvPr>
          <p:cNvSpPr txBox="1">
            <a:spLocks/>
          </p:cNvSpPr>
          <p:nvPr/>
        </p:nvSpPr>
        <p:spPr>
          <a:xfrm>
            <a:off x="8684728" y="14810"/>
            <a:ext cx="3576638" cy="2104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1400" dirty="0">
                <a:latin typeface="Gisha" panose="020B0502040204020203" pitchFamily="34" charset="-79"/>
                <a:cs typeface="Gisha" panose="020B0502040204020203" pitchFamily="34" charset="-79"/>
              </a:rPr>
              <a:t>תכנית אב – מועצה אזורית </a:t>
            </a:r>
            <a:r>
              <a:rPr lang="he-IL" sz="1400" b="1" dirty="0">
                <a:latin typeface="Gisha" panose="020B0502040204020203" pitchFamily="34" charset="-79"/>
                <a:cs typeface="Gisha" panose="020B0502040204020203" pitchFamily="34" charset="-79"/>
              </a:rPr>
              <a:t>מגילות ים המלח</a:t>
            </a:r>
            <a:br>
              <a:rPr lang="he-IL" sz="1400" dirty="0">
                <a:latin typeface="Gisha" panose="020B0502040204020203" pitchFamily="34" charset="-79"/>
                <a:cs typeface="Gisha" panose="020B0502040204020203" pitchFamily="34" charset="-79"/>
              </a:rPr>
            </a:br>
            <a:br>
              <a:rPr lang="he-IL" sz="1400" dirty="0">
                <a:latin typeface="Gisha" panose="020B0502040204020203" pitchFamily="34" charset="-79"/>
                <a:cs typeface="Gisha" panose="020B0502040204020203" pitchFamily="34" charset="-79"/>
              </a:rPr>
            </a:br>
            <a:endParaRPr lang="he-IL" sz="1400" dirty="0">
              <a:latin typeface="Gisha" panose="020B0502040204020203" pitchFamily="34" charset="-79"/>
              <a:cs typeface="Gisha" panose="020B0502040204020203" pitchFamily="34" charset="-79"/>
            </a:endParaRPr>
          </a:p>
        </p:txBody>
      </p:sp>
      <p:sp>
        <p:nvSpPr>
          <p:cNvPr id="28" name="Slide Number Placeholder 27">
            <a:extLst>
              <a:ext uri="{FF2B5EF4-FFF2-40B4-BE49-F238E27FC236}">
                <a16:creationId xmlns:a16="http://schemas.microsoft.com/office/drawing/2014/main" id="{7D8FE2EA-FCED-48C8-8F9E-D0259CFF1C13}"/>
              </a:ext>
            </a:extLst>
          </p:cNvPr>
          <p:cNvSpPr>
            <a:spLocks noGrp="1"/>
          </p:cNvSpPr>
          <p:nvPr>
            <p:ph type="sldNum" sz="quarter" idx="12"/>
          </p:nvPr>
        </p:nvSpPr>
        <p:spPr>
          <a:xfrm>
            <a:off x="2419" y="6626761"/>
            <a:ext cx="325922" cy="222421"/>
          </a:xfrm>
        </p:spPr>
        <p:txBody>
          <a:bodyPr/>
          <a:lstStyle/>
          <a:p>
            <a:fld id="{B8F65289-939D-49B7-9598-2F964C384DA7}" type="slidenum">
              <a:rPr lang="he-IL" smtClean="0">
                <a:latin typeface="Gisha" panose="020B0502040204020203" pitchFamily="34" charset="-79"/>
                <a:cs typeface="Gisha" panose="020B0502040204020203" pitchFamily="34" charset="-79"/>
              </a:rPr>
              <a:t>5</a:t>
            </a:fld>
            <a:endParaRPr lang="he-IL" dirty="0">
              <a:latin typeface="Gisha" panose="020B0502040204020203" pitchFamily="34" charset="-79"/>
              <a:cs typeface="Gisha" panose="020B0502040204020203" pitchFamily="34" charset="-79"/>
            </a:endParaRPr>
          </a:p>
        </p:txBody>
      </p:sp>
      <p:sp>
        <p:nvSpPr>
          <p:cNvPr id="14" name="כותרת 1" descr="החלטת ממשלה 3742 &#10;15.04.2018&#10;סיוע ליישובים ולרשויות באזור ים המלח להתמודדות עם נזקי הבולענים&#10;">
            <a:extLst>
              <a:ext uri="{FF2B5EF4-FFF2-40B4-BE49-F238E27FC236}">
                <a16:creationId xmlns:a16="http://schemas.microsoft.com/office/drawing/2014/main" id="{54A57305-7D0A-4F0C-BB3B-0C659F2C5380}"/>
              </a:ext>
            </a:extLst>
          </p:cNvPr>
          <p:cNvSpPr txBox="1">
            <a:spLocks/>
          </p:cNvSpPr>
          <p:nvPr/>
        </p:nvSpPr>
        <p:spPr>
          <a:xfrm>
            <a:off x="2352674" y="629106"/>
            <a:ext cx="9536719" cy="1043411"/>
          </a:xfrm>
          <a:prstGeom prst="rect">
            <a:avLst/>
          </a:prstGeom>
        </p:spPr>
        <p:txBody>
          <a:bodyPr vert="horz" lIns="74020" tIns="37010" rIns="74020" bIns="3701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he-IL" sz="2400" b="1" dirty="0">
                <a:latin typeface="Gisha" panose="020B0502040204020203" pitchFamily="34" charset="-79"/>
                <a:cs typeface="Gisha" panose="020B0502040204020203" pitchFamily="34" charset="-79"/>
              </a:rPr>
              <a:t>החלטת ממשלה 3742 </a:t>
            </a:r>
            <a:br>
              <a:rPr lang="he-IL" sz="2400" b="1" dirty="0">
                <a:latin typeface="Gisha" panose="020B0502040204020203" pitchFamily="34" charset="-79"/>
                <a:cs typeface="Gisha" panose="020B0502040204020203" pitchFamily="34" charset="-79"/>
              </a:rPr>
            </a:br>
            <a:r>
              <a:rPr lang="he-IL" sz="2000" dirty="0">
                <a:latin typeface="Gisha" panose="020B0502040204020203" pitchFamily="34" charset="-79"/>
                <a:cs typeface="Gisha" panose="020B0502040204020203" pitchFamily="34" charset="-79"/>
              </a:rPr>
              <a:t>15.04.2018</a:t>
            </a:r>
            <a:br>
              <a:rPr lang="he-IL" sz="2400" b="1" dirty="0">
                <a:latin typeface="Gisha" panose="020B0502040204020203" pitchFamily="34" charset="-79"/>
                <a:cs typeface="Gisha" panose="020B0502040204020203" pitchFamily="34" charset="-79"/>
              </a:rPr>
            </a:br>
            <a:r>
              <a:rPr lang="he-IL" sz="2400" b="1" dirty="0">
                <a:latin typeface="Gisha" panose="020B0502040204020203" pitchFamily="34" charset="-79"/>
                <a:cs typeface="Gisha" panose="020B0502040204020203" pitchFamily="34" charset="-79"/>
              </a:rPr>
              <a:t>סיוע ליישובים ולרשויות באזור ים המלח להתמודדות עם נזקי הבולענים</a:t>
            </a:r>
          </a:p>
        </p:txBody>
      </p:sp>
      <p:sp>
        <p:nvSpPr>
          <p:cNvPr id="17" name="מציין מיקום תוכן 2">
            <a:extLst>
              <a:ext uri="{FF2B5EF4-FFF2-40B4-BE49-F238E27FC236}">
                <a16:creationId xmlns:a16="http://schemas.microsoft.com/office/drawing/2014/main" id="{62749C6C-7770-470A-8799-F1A8A80455D9}"/>
              </a:ext>
            </a:extLst>
          </p:cNvPr>
          <p:cNvSpPr txBox="1">
            <a:spLocks/>
          </p:cNvSpPr>
          <p:nvPr/>
        </p:nvSpPr>
        <p:spPr>
          <a:xfrm>
            <a:off x="7839076" y="2482905"/>
            <a:ext cx="4234978" cy="263202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rtl="1"/>
            <a:r>
              <a:rPr lang="he-IL" sz="2000" dirty="0">
                <a:latin typeface="Gisha" panose="020B0502040204020203" pitchFamily="34" charset="-79"/>
                <a:cs typeface="Gisha" panose="020B0502040204020203" pitchFamily="34" charset="-79"/>
              </a:rPr>
              <a:t>הגדרת כיווני הפיתוח של המועצות</a:t>
            </a:r>
          </a:p>
          <a:p>
            <a:pPr algn="r" rtl="1"/>
            <a:r>
              <a:rPr lang="he-IL" sz="2000" dirty="0">
                <a:latin typeface="Gisha" panose="020B0502040204020203" pitchFamily="34" charset="-79"/>
                <a:cs typeface="Gisha" panose="020B0502040204020203" pitchFamily="34" charset="-79"/>
              </a:rPr>
              <a:t>צרכי היישובים וגידול דמוגרפי </a:t>
            </a:r>
          </a:p>
          <a:p>
            <a:pPr algn="r" rtl="1"/>
            <a:r>
              <a:rPr lang="he-IL" sz="2000" dirty="0">
                <a:latin typeface="Gisha" panose="020B0502040204020203" pitchFamily="34" charset="-79"/>
                <a:cs typeface="Gisha" panose="020B0502040204020203" pitchFamily="34" charset="-79"/>
              </a:rPr>
              <a:t>חיזוק התיירות, התעסוקה והתחבורה</a:t>
            </a:r>
          </a:p>
          <a:p>
            <a:pPr algn="r" rtl="1"/>
            <a:endParaRPr lang="he-IL" sz="2000" dirty="0">
              <a:latin typeface="Gisha" panose="020B0502040204020203" pitchFamily="34" charset="-79"/>
              <a:cs typeface="Gisha" panose="020B0502040204020203" pitchFamily="34" charset="-79"/>
            </a:endParaRPr>
          </a:p>
          <a:p>
            <a:pPr algn="r" rtl="1"/>
            <a:r>
              <a:rPr lang="he-IL" sz="2000" dirty="0">
                <a:latin typeface="Gisha" panose="020B0502040204020203" pitchFamily="34" charset="-79"/>
                <a:cs typeface="Gisha" panose="020B0502040204020203" pitchFamily="34" charset="-79"/>
              </a:rPr>
              <a:t>צוות היגוי</a:t>
            </a:r>
          </a:p>
          <a:p>
            <a:pPr algn="r" rtl="1"/>
            <a:endParaRPr lang="he-IL" sz="2000" dirty="0">
              <a:latin typeface="Gisha" panose="020B0502040204020203" pitchFamily="34" charset="-79"/>
              <a:cs typeface="Gisha" panose="020B0502040204020203" pitchFamily="34" charset="-79"/>
            </a:endParaRPr>
          </a:p>
        </p:txBody>
      </p:sp>
      <p:pic>
        <p:nvPicPr>
          <p:cNvPr id="27" name="Picture 26" descr="תמונה המציגה מפרצים בחוף ים המלח">
            <a:extLst>
              <a:ext uri="{FF2B5EF4-FFF2-40B4-BE49-F238E27FC236}">
                <a16:creationId xmlns:a16="http://schemas.microsoft.com/office/drawing/2014/main" id="{EF3734B9-AAD5-4F64-84F6-D8C7AD6E1E7A}"/>
              </a:ext>
            </a:extLst>
          </p:cNvPr>
          <p:cNvPicPr>
            <a:picLocks noChangeAspect="1"/>
          </p:cNvPicPr>
          <p:nvPr/>
        </p:nvPicPr>
        <p:blipFill rotWithShape="1">
          <a:blip r:embed="rId2"/>
          <a:srcRect l="2777" t="28991" b="15599"/>
          <a:stretch/>
        </p:blipFill>
        <p:spPr>
          <a:xfrm>
            <a:off x="217332" y="2695576"/>
            <a:ext cx="6210781" cy="3629166"/>
          </a:xfrm>
          <a:prstGeom prst="rect">
            <a:avLst/>
          </a:prstGeom>
        </p:spPr>
      </p:pic>
      <p:sp>
        <p:nvSpPr>
          <p:cNvPr id="15" name="TextBox 14">
            <a:extLst>
              <a:ext uri="{FF2B5EF4-FFF2-40B4-BE49-F238E27FC236}">
                <a16:creationId xmlns:a16="http://schemas.microsoft.com/office/drawing/2014/main" id="{B5895C28-C80A-4028-B761-980F8AB4F962}"/>
              </a:ext>
            </a:extLst>
          </p:cNvPr>
          <p:cNvSpPr txBox="1"/>
          <p:nvPr/>
        </p:nvSpPr>
        <p:spPr>
          <a:xfrm>
            <a:off x="5684150" y="6392703"/>
            <a:ext cx="1417562" cy="490647"/>
          </a:xfrm>
          <a:prstGeom prst="rect">
            <a:avLst/>
          </a:prstGeom>
          <a:noFill/>
        </p:spPr>
        <p:txBody>
          <a:bodyPr wrap="square" rtlCol="1">
            <a:spAutoFit/>
          </a:bodyPr>
          <a:lstStyle/>
          <a:p>
            <a:pPr algn="ctr"/>
            <a:r>
              <a:rPr lang="he-IL" sz="1294" b="1" dirty="0">
                <a:latin typeface="David" panose="020E0502060401010101" pitchFamily="34" charset="-79"/>
                <a:cs typeface="David" panose="020E0502060401010101" pitchFamily="34" charset="-79"/>
              </a:rPr>
              <a:t>רחמימוב אדריכלים ומתכנני ערים בע"מ</a:t>
            </a:r>
          </a:p>
        </p:txBody>
      </p:sp>
      <p:grpSp>
        <p:nvGrpSpPr>
          <p:cNvPr id="19" name="Group 18">
            <a:extLst>
              <a:ext uri="{FF2B5EF4-FFF2-40B4-BE49-F238E27FC236}">
                <a16:creationId xmlns:a16="http://schemas.microsoft.com/office/drawing/2014/main" id="{B84EBB2B-3082-475B-B5A6-F9871C8AE3A2}"/>
              </a:ext>
              <a:ext uri="{C183D7F6-B498-43B3-948B-1728B52AA6E4}">
                <adec:decorative xmlns:adec="http://schemas.microsoft.com/office/drawing/2017/decorative" val="1"/>
              </a:ext>
            </a:extLst>
          </p:cNvPr>
          <p:cNvGrpSpPr/>
          <p:nvPr/>
        </p:nvGrpSpPr>
        <p:grpSpPr>
          <a:xfrm>
            <a:off x="10933537" y="5937019"/>
            <a:ext cx="1279037" cy="876072"/>
            <a:chOff x="122259" y="5818636"/>
            <a:chExt cx="1248683" cy="851317"/>
          </a:xfrm>
        </p:grpSpPr>
        <p:pic>
          <p:nvPicPr>
            <p:cNvPr id="20" name="Picture 2" descr="תוצאת תמונה עבור משרד הבינוי והשיכון עכו">
              <a:extLst>
                <a:ext uri="{FF2B5EF4-FFF2-40B4-BE49-F238E27FC236}">
                  <a16:creationId xmlns:a16="http://schemas.microsoft.com/office/drawing/2014/main" id="{106DDA4D-8AE9-4D72-A9ED-8AAFDACE12B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5511"/>
            <a:stretch/>
          </p:blipFill>
          <p:spPr bwMode="auto">
            <a:xfrm>
              <a:off x="850773" y="5879169"/>
              <a:ext cx="520169" cy="3651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תוצאת תמונה עבור משרד הבינוי והשיכון עכו">
              <a:extLst>
                <a:ext uri="{FF2B5EF4-FFF2-40B4-BE49-F238E27FC236}">
                  <a16:creationId xmlns:a16="http://schemas.microsoft.com/office/drawing/2014/main" id="{382F3730-0BBE-4C07-BE61-F810B19EDBB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64767"/>
            <a:stretch/>
          </p:blipFill>
          <p:spPr bwMode="auto">
            <a:xfrm>
              <a:off x="122259" y="5818636"/>
              <a:ext cx="728514" cy="8513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19AA6B5F-5F41-4747-BE8A-07E3DF506B81}"/>
              </a:ext>
              <a:ext uri="{C183D7F6-B498-43B3-948B-1728B52AA6E4}">
                <adec:decorative xmlns:adec="http://schemas.microsoft.com/office/drawing/2017/decorative" val="1"/>
              </a:ext>
            </a:extLst>
          </p:cNvPr>
          <p:cNvGrpSpPr/>
          <p:nvPr/>
        </p:nvGrpSpPr>
        <p:grpSpPr>
          <a:xfrm>
            <a:off x="7186026" y="6504495"/>
            <a:ext cx="2378964" cy="308596"/>
            <a:chOff x="4339771" y="10149347"/>
            <a:chExt cx="3173053" cy="481057"/>
          </a:xfrm>
        </p:grpSpPr>
        <p:pic>
          <p:nvPicPr>
            <p:cNvPr id="23" name="תמונה 1" descr="cid:image003.png@01D44B49.C3EA8750">
              <a:extLst>
                <a:ext uri="{FF2B5EF4-FFF2-40B4-BE49-F238E27FC236}">
                  <a16:creationId xmlns:a16="http://schemas.microsoft.com/office/drawing/2014/main" id="{92B40BA0-D8D0-4FD8-90F2-D4D22F5F418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7064" t="17757" b="35294"/>
            <a:stretch/>
          </p:blipFill>
          <p:spPr bwMode="auto">
            <a:xfrm>
              <a:off x="6886193" y="10149347"/>
              <a:ext cx="626631" cy="46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תמונה 1" descr="cid:image003.png@01D44B49.C3EA8750">
              <a:extLst>
                <a:ext uri="{FF2B5EF4-FFF2-40B4-BE49-F238E27FC236}">
                  <a16:creationId xmlns:a16="http://schemas.microsoft.com/office/drawing/2014/main" id="{BAB70E41-2371-4697-A1C8-C16C8EAC171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896" t="28328" r="22994" b="46246"/>
            <a:stretch/>
          </p:blipFill>
          <p:spPr bwMode="auto">
            <a:xfrm>
              <a:off x="4339771" y="10149347"/>
              <a:ext cx="2610120" cy="4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8676AE83-0FB2-4131-9DFA-2B52D3A908B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570185" y="6481609"/>
            <a:ext cx="1121628" cy="337695"/>
          </a:xfrm>
          <a:prstGeom prst="rect">
            <a:avLst/>
          </a:prstGeom>
        </p:spPr>
      </p:pic>
      <p:sp>
        <p:nvSpPr>
          <p:cNvPr id="2" name="Title 1" descr="החלטת ממשלה 3742 &#10;15.04.2018&#10;סיוע ליישובים ולרשויות באזור ים המלח להתמודדות עם נזקי הבולענים&#10;">
            <a:extLst>
              <a:ext uri="{FF2B5EF4-FFF2-40B4-BE49-F238E27FC236}">
                <a16:creationId xmlns:a16="http://schemas.microsoft.com/office/drawing/2014/main" id="{49F89410-DDB6-4217-B5CB-7CC03C01EDA9}"/>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endParaRPr lang="he-IL" dirty="0"/>
          </a:p>
        </p:txBody>
      </p:sp>
    </p:spTree>
    <p:extLst>
      <p:ext uri="{BB962C8B-B14F-4D97-AF65-F5344CB8AC3E}">
        <p14:creationId xmlns:p14="http://schemas.microsoft.com/office/powerpoint/2010/main" val="3867657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74A33B5-63DF-4824-842E-4C542C6EE418}"/>
              </a:ext>
            </a:extLst>
          </p:cNvPr>
          <p:cNvSpPr txBox="1">
            <a:spLocks/>
          </p:cNvSpPr>
          <p:nvPr/>
        </p:nvSpPr>
        <p:spPr>
          <a:xfrm>
            <a:off x="8684728" y="14810"/>
            <a:ext cx="3576638" cy="2104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1400" dirty="0">
                <a:latin typeface="Gisha" panose="020B0502040204020203" pitchFamily="34" charset="-79"/>
                <a:cs typeface="Gisha" panose="020B0502040204020203" pitchFamily="34" charset="-79"/>
              </a:rPr>
              <a:t>תכנית אב – מועצה אזורית </a:t>
            </a:r>
            <a:r>
              <a:rPr lang="he-IL" sz="1400" b="1" dirty="0">
                <a:latin typeface="Gisha" panose="020B0502040204020203" pitchFamily="34" charset="-79"/>
                <a:cs typeface="Gisha" panose="020B0502040204020203" pitchFamily="34" charset="-79"/>
              </a:rPr>
              <a:t>מגילות ים המלח</a:t>
            </a:r>
            <a:br>
              <a:rPr lang="he-IL" sz="1400" dirty="0">
                <a:latin typeface="Gisha" panose="020B0502040204020203" pitchFamily="34" charset="-79"/>
                <a:cs typeface="Gisha" panose="020B0502040204020203" pitchFamily="34" charset="-79"/>
              </a:rPr>
            </a:br>
            <a:br>
              <a:rPr lang="he-IL" sz="1400" dirty="0">
                <a:latin typeface="Gisha" panose="020B0502040204020203" pitchFamily="34" charset="-79"/>
                <a:cs typeface="Gisha" panose="020B0502040204020203" pitchFamily="34" charset="-79"/>
              </a:rPr>
            </a:br>
            <a:endParaRPr lang="he-IL" sz="1400" dirty="0">
              <a:latin typeface="Gisha" panose="020B0502040204020203" pitchFamily="34" charset="-79"/>
              <a:cs typeface="Gisha" panose="020B0502040204020203" pitchFamily="34" charset="-79"/>
            </a:endParaRPr>
          </a:p>
        </p:txBody>
      </p:sp>
      <p:sp>
        <p:nvSpPr>
          <p:cNvPr id="28" name="Slide Number Placeholder 27">
            <a:extLst>
              <a:ext uri="{FF2B5EF4-FFF2-40B4-BE49-F238E27FC236}">
                <a16:creationId xmlns:a16="http://schemas.microsoft.com/office/drawing/2014/main" id="{7D8FE2EA-FCED-48C8-8F9E-D0259CFF1C13}"/>
              </a:ext>
            </a:extLst>
          </p:cNvPr>
          <p:cNvSpPr>
            <a:spLocks noGrp="1"/>
          </p:cNvSpPr>
          <p:nvPr>
            <p:ph type="sldNum" sz="quarter" idx="12"/>
          </p:nvPr>
        </p:nvSpPr>
        <p:spPr>
          <a:xfrm>
            <a:off x="2419" y="6626761"/>
            <a:ext cx="325922" cy="222421"/>
          </a:xfrm>
        </p:spPr>
        <p:txBody>
          <a:bodyPr/>
          <a:lstStyle/>
          <a:p>
            <a:fld id="{B8F65289-939D-49B7-9598-2F964C384DA7}" type="slidenum">
              <a:rPr lang="he-IL" smtClean="0">
                <a:latin typeface="Gisha" panose="020B0502040204020203" pitchFamily="34" charset="-79"/>
                <a:cs typeface="Gisha" panose="020B0502040204020203" pitchFamily="34" charset="-79"/>
              </a:rPr>
              <a:t>6</a:t>
            </a:fld>
            <a:endParaRPr lang="he-IL" dirty="0">
              <a:latin typeface="Gisha" panose="020B0502040204020203" pitchFamily="34" charset="-79"/>
              <a:cs typeface="Gisha" panose="020B0502040204020203" pitchFamily="34" charset="-79"/>
            </a:endParaRPr>
          </a:p>
        </p:txBody>
      </p:sp>
      <p:sp>
        <p:nvSpPr>
          <p:cNvPr id="14" name="כותרת 1">
            <a:extLst>
              <a:ext uri="{FF2B5EF4-FFF2-40B4-BE49-F238E27FC236}">
                <a16:creationId xmlns:a16="http://schemas.microsoft.com/office/drawing/2014/main" id="{54A57305-7D0A-4F0C-BB3B-0C659F2C5380}"/>
              </a:ext>
            </a:extLst>
          </p:cNvPr>
          <p:cNvSpPr txBox="1">
            <a:spLocks/>
          </p:cNvSpPr>
          <p:nvPr/>
        </p:nvSpPr>
        <p:spPr>
          <a:xfrm>
            <a:off x="7518777" y="629106"/>
            <a:ext cx="4370616" cy="1043411"/>
          </a:xfrm>
          <a:prstGeom prst="rect">
            <a:avLst/>
          </a:prstGeom>
        </p:spPr>
        <p:txBody>
          <a:bodyPr vert="horz" lIns="74020" tIns="37010" rIns="74020" bIns="3701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he-IL" sz="2400" b="1" dirty="0">
                <a:latin typeface="Gisha" panose="020B0502040204020203" pitchFamily="34" charset="-79"/>
                <a:cs typeface="Gisha" panose="020B0502040204020203" pitchFamily="34" charset="-79"/>
              </a:rPr>
              <a:t>החלטת ממשלה 3742 </a:t>
            </a:r>
            <a:br>
              <a:rPr lang="he-IL" sz="2400" b="1" dirty="0">
                <a:latin typeface="Gisha" panose="020B0502040204020203" pitchFamily="34" charset="-79"/>
                <a:cs typeface="Gisha" panose="020B0502040204020203" pitchFamily="34" charset="-79"/>
              </a:rPr>
            </a:br>
            <a:r>
              <a:rPr lang="he-IL" sz="2000" dirty="0">
                <a:latin typeface="Gisha" panose="020B0502040204020203" pitchFamily="34" charset="-79"/>
                <a:cs typeface="Gisha" panose="020B0502040204020203" pitchFamily="34" charset="-79"/>
              </a:rPr>
              <a:t>15.04.2018</a:t>
            </a:r>
            <a:br>
              <a:rPr lang="he-IL" sz="2400" b="1" dirty="0">
                <a:latin typeface="Gisha" panose="020B0502040204020203" pitchFamily="34" charset="-79"/>
                <a:cs typeface="Gisha" panose="020B0502040204020203" pitchFamily="34" charset="-79"/>
              </a:rPr>
            </a:br>
            <a:r>
              <a:rPr lang="he-IL" sz="2400" b="1" dirty="0">
                <a:latin typeface="Gisha" panose="020B0502040204020203" pitchFamily="34" charset="-79"/>
                <a:cs typeface="Gisha" panose="020B0502040204020203" pitchFamily="34" charset="-79"/>
              </a:rPr>
              <a:t>משימות של גורמים מוסדיים</a:t>
            </a:r>
          </a:p>
        </p:txBody>
      </p:sp>
      <p:sp>
        <p:nvSpPr>
          <p:cNvPr id="15" name="מציין מיקום תוכן 2">
            <a:extLst>
              <a:ext uri="{FF2B5EF4-FFF2-40B4-BE49-F238E27FC236}">
                <a16:creationId xmlns:a16="http://schemas.microsoft.com/office/drawing/2014/main" id="{7272AC74-64BA-4C05-B914-743C35E891DC}"/>
              </a:ext>
            </a:extLst>
          </p:cNvPr>
          <p:cNvSpPr txBox="1">
            <a:spLocks/>
          </p:cNvSpPr>
          <p:nvPr/>
        </p:nvSpPr>
        <p:spPr>
          <a:xfrm>
            <a:off x="302607" y="783317"/>
            <a:ext cx="6386513" cy="5291366"/>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rtl="1"/>
            <a:r>
              <a:rPr lang="he-IL" sz="2000" b="1" dirty="0">
                <a:latin typeface="Gisha" panose="020B0502040204020203" pitchFamily="34" charset="-79"/>
                <a:cs typeface="Gisha" panose="020B0502040204020203" pitchFamily="34" charset="-79"/>
              </a:rPr>
              <a:t>מכון גיאולוגי –מפלס ים המלח והבולענים</a:t>
            </a:r>
            <a:r>
              <a:rPr lang="en-US" sz="2000" b="1" dirty="0">
                <a:latin typeface="Gisha" panose="020B0502040204020203" pitchFamily="34" charset="-79"/>
                <a:cs typeface="Gisha" panose="020B0502040204020203" pitchFamily="34" charset="-79"/>
              </a:rPr>
              <a:t>;</a:t>
            </a:r>
            <a:r>
              <a:rPr lang="he-IL" sz="2000" b="1" dirty="0">
                <a:latin typeface="Gisha" panose="020B0502040204020203" pitchFamily="34" charset="-79"/>
                <a:cs typeface="Gisha" panose="020B0502040204020203" pitchFamily="34" charset="-79"/>
              </a:rPr>
              <a:t> מחקר, ניטור והמלצות </a:t>
            </a:r>
          </a:p>
          <a:p>
            <a:pPr algn="r" rtl="1"/>
            <a:r>
              <a:rPr lang="he-IL" sz="2000" b="1" dirty="0">
                <a:latin typeface="Gisha" panose="020B0502040204020203" pitchFamily="34" charset="-79"/>
                <a:cs typeface="Gisha" panose="020B0502040204020203" pitchFamily="34" charset="-79"/>
              </a:rPr>
              <a:t>מימון תשתיות שניזוקו מבולענים</a:t>
            </a:r>
          </a:p>
          <a:p>
            <a:pPr algn="r" rtl="1"/>
            <a:r>
              <a:rPr lang="he-IL" sz="2000" b="1" dirty="0">
                <a:latin typeface="Gisha" panose="020B0502040204020203" pitchFamily="34" charset="-79"/>
                <a:cs typeface="Gisha" panose="020B0502040204020203" pitchFamily="34" charset="-79"/>
              </a:rPr>
              <a:t>משרד התיירות – תכניות מפורטות עד </a:t>
            </a:r>
          </a:p>
          <a:p>
            <a:pPr algn="r" rtl="1"/>
            <a:r>
              <a:rPr lang="he-IL" sz="2000" b="1" dirty="0">
                <a:latin typeface="Gisha" panose="020B0502040204020203" pitchFamily="34" charset="-79"/>
                <a:cs typeface="Gisha" panose="020B0502040204020203" pitchFamily="34" charset="-79"/>
              </a:rPr>
              <a:t>היתרי בנייה, כולל מרכז תיירות </a:t>
            </a:r>
          </a:p>
          <a:p>
            <a:pPr algn="r" rtl="1"/>
            <a:r>
              <a:rPr lang="he-IL" sz="2000" b="1" dirty="0">
                <a:latin typeface="Gisha" panose="020B0502040204020203" pitchFamily="34" charset="-79"/>
                <a:cs typeface="Gisha" panose="020B0502040204020203" pitchFamily="34" charset="-79"/>
              </a:rPr>
              <a:t>המינהל האזרחי  </a:t>
            </a:r>
          </a:p>
          <a:p>
            <a:pPr algn="r" rtl="1"/>
            <a:r>
              <a:rPr lang="he-IL" sz="2000" b="1" dirty="0">
                <a:latin typeface="Gisha" panose="020B0502040204020203" pitchFamily="34" charset="-79"/>
                <a:cs typeface="Gisha" panose="020B0502040204020203" pitchFamily="34" charset="-79"/>
              </a:rPr>
              <a:t>זכויות קנייניות, 'ארץ המנזרים' וקאסר אל יהוד</a:t>
            </a:r>
          </a:p>
          <a:p>
            <a:pPr algn="r" rtl="1"/>
            <a:r>
              <a:rPr lang="he-IL" sz="2000" b="1" dirty="0">
                <a:latin typeface="Gisha" panose="020B0502040204020203" pitchFamily="34" charset="-79"/>
                <a:cs typeface="Gisha" panose="020B0502040204020203" pitchFamily="34" charset="-79"/>
              </a:rPr>
              <a:t>מרכז אזרחי</a:t>
            </a:r>
          </a:p>
          <a:p>
            <a:pPr algn="r" rtl="1"/>
            <a:r>
              <a:rPr lang="he-IL" sz="2000" b="1" dirty="0">
                <a:latin typeface="Gisha" panose="020B0502040204020203" pitchFamily="34" charset="-79"/>
                <a:cs typeface="Gisha" panose="020B0502040204020203" pitchFamily="34" charset="-79"/>
              </a:rPr>
              <a:t>רשות לפינוי המוקשים</a:t>
            </a:r>
          </a:p>
          <a:p>
            <a:pPr algn="r" rtl="1"/>
            <a:r>
              <a:rPr lang="he-IL" sz="2000" b="1" dirty="0">
                <a:latin typeface="Gisha" panose="020B0502040204020203" pitchFamily="34" charset="-79"/>
                <a:cs typeface="Gisha" panose="020B0502040204020203" pitchFamily="34" charset="-79"/>
              </a:rPr>
              <a:t>תכנון מפורט במצפה שלם</a:t>
            </a:r>
          </a:p>
          <a:p>
            <a:pPr algn="r" rtl="1"/>
            <a:r>
              <a:rPr lang="he-IL" sz="2000" b="1" dirty="0">
                <a:latin typeface="Gisha" panose="020B0502040204020203" pitchFamily="34" charset="-79"/>
                <a:cs typeface="Gisha" panose="020B0502040204020203" pitchFamily="34" charset="-79"/>
              </a:rPr>
              <a:t>משרד החקלאות – גיוון היצע החקלאות</a:t>
            </a:r>
          </a:p>
          <a:p>
            <a:pPr algn="r" rtl="1"/>
            <a:r>
              <a:rPr lang="he-IL" sz="2000" b="1" dirty="0">
                <a:latin typeface="Gisha" panose="020B0502040204020203" pitchFamily="34" charset="-79"/>
                <a:cs typeface="Gisha" panose="020B0502040204020203" pitchFamily="34" charset="-79"/>
              </a:rPr>
              <a:t>תכנית רב שנתית לכביש 90</a:t>
            </a:r>
          </a:p>
          <a:p>
            <a:pPr algn="r" rtl="1"/>
            <a:r>
              <a:rPr lang="he-IL" sz="2000" b="1" dirty="0">
                <a:solidFill>
                  <a:srgbClr val="C00000"/>
                </a:solidFill>
                <a:latin typeface="Gisha" panose="020B0502040204020203" pitchFamily="34" charset="-79"/>
                <a:cs typeface="Gisha" panose="020B0502040204020203" pitchFamily="34" charset="-79"/>
              </a:rPr>
              <a:t>משהב"ש – תכנית מתאר כוללנית ותכנית יישום</a:t>
            </a:r>
          </a:p>
          <a:p>
            <a:pPr algn="r" rtl="1"/>
            <a:r>
              <a:rPr lang="he-IL" sz="2000" b="1" dirty="0">
                <a:latin typeface="Gisha" panose="020B0502040204020203" pitchFamily="34" charset="-79"/>
                <a:cs typeface="Gisha" panose="020B0502040204020203" pitchFamily="34" charset="-79"/>
              </a:rPr>
              <a:t>צוות לגיבוש מדיניות ארוכת טווח</a:t>
            </a:r>
          </a:p>
          <a:p>
            <a:pPr algn="r" rtl="1"/>
            <a:endParaRPr lang="he-IL" sz="2000" b="1" dirty="0">
              <a:latin typeface="Gisha" panose="020B0502040204020203" pitchFamily="34" charset="-79"/>
              <a:cs typeface="Gisha" panose="020B0502040204020203" pitchFamily="34" charset="-79"/>
            </a:endParaRPr>
          </a:p>
          <a:p>
            <a:pPr algn="r" rtl="1"/>
            <a:endParaRPr lang="he-IL" sz="2000" b="1" dirty="0">
              <a:latin typeface="Gisha" panose="020B0502040204020203" pitchFamily="34" charset="-79"/>
              <a:cs typeface="Gisha" panose="020B0502040204020203" pitchFamily="34" charset="-79"/>
            </a:endParaRPr>
          </a:p>
        </p:txBody>
      </p:sp>
      <p:pic>
        <p:nvPicPr>
          <p:cNvPr id="16" name="Picture 15" descr="גוף המים בים המלח על רקע השכבות הגיאולוגיות ">
            <a:extLst>
              <a:ext uri="{FF2B5EF4-FFF2-40B4-BE49-F238E27FC236}">
                <a16:creationId xmlns:a16="http://schemas.microsoft.com/office/drawing/2014/main" id="{6FB1CBBC-1946-4750-BCAF-8C5651F36031}"/>
              </a:ext>
            </a:extLst>
          </p:cNvPr>
          <p:cNvPicPr>
            <a:picLocks noChangeAspect="1"/>
          </p:cNvPicPr>
          <p:nvPr/>
        </p:nvPicPr>
        <p:blipFill rotWithShape="1">
          <a:blip r:embed="rId2">
            <a:extLst>
              <a:ext uri="{28A0092B-C50C-407E-A947-70E740481C1C}">
                <a14:useLocalDpi xmlns:a14="http://schemas.microsoft.com/office/drawing/2010/main" val="0"/>
              </a:ext>
            </a:extLst>
          </a:blip>
          <a:srcRect l="21440" t="1721" r="28122"/>
          <a:stretch/>
        </p:blipFill>
        <p:spPr>
          <a:xfrm>
            <a:off x="8358623" y="1846189"/>
            <a:ext cx="2893461" cy="4228494"/>
          </a:xfrm>
          <a:prstGeom prst="rect">
            <a:avLst/>
          </a:prstGeom>
        </p:spPr>
      </p:pic>
      <p:sp>
        <p:nvSpPr>
          <p:cNvPr id="19" name="TextBox 18">
            <a:extLst>
              <a:ext uri="{FF2B5EF4-FFF2-40B4-BE49-F238E27FC236}">
                <a16:creationId xmlns:a16="http://schemas.microsoft.com/office/drawing/2014/main" id="{5063ABFB-51B3-4082-8311-CC4CF760FDD3}"/>
              </a:ext>
            </a:extLst>
          </p:cNvPr>
          <p:cNvSpPr txBox="1"/>
          <p:nvPr/>
        </p:nvSpPr>
        <p:spPr>
          <a:xfrm>
            <a:off x="5684150" y="6392703"/>
            <a:ext cx="1417562" cy="490647"/>
          </a:xfrm>
          <a:prstGeom prst="rect">
            <a:avLst/>
          </a:prstGeom>
          <a:noFill/>
        </p:spPr>
        <p:txBody>
          <a:bodyPr wrap="square" rtlCol="1">
            <a:spAutoFit/>
          </a:bodyPr>
          <a:lstStyle/>
          <a:p>
            <a:pPr algn="ctr"/>
            <a:r>
              <a:rPr lang="he-IL" sz="1294" b="1" dirty="0">
                <a:latin typeface="David" panose="020E0502060401010101" pitchFamily="34" charset="-79"/>
                <a:cs typeface="David" panose="020E0502060401010101" pitchFamily="34" charset="-79"/>
              </a:rPr>
              <a:t>רחמימוב אדריכלים ומתכנני ערים בע"מ</a:t>
            </a:r>
          </a:p>
        </p:txBody>
      </p:sp>
      <p:grpSp>
        <p:nvGrpSpPr>
          <p:cNvPr id="20" name="Group 19">
            <a:extLst>
              <a:ext uri="{FF2B5EF4-FFF2-40B4-BE49-F238E27FC236}">
                <a16:creationId xmlns:a16="http://schemas.microsoft.com/office/drawing/2014/main" id="{A62E9B31-0034-4431-9E3A-81FA2EB6FF74}"/>
              </a:ext>
              <a:ext uri="{C183D7F6-B498-43B3-948B-1728B52AA6E4}">
                <adec:decorative xmlns:adec="http://schemas.microsoft.com/office/drawing/2017/decorative" val="1"/>
              </a:ext>
            </a:extLst>
          </p:cNvPr>
          <p:cNvGrpSpPr/>
          <p:nvPr/>
        </p:nvGrpSpPr>
        <p:grpSpPr>
          <a:xfrm>
            <a:off x="10933537" y="5937019"/>
            <a:ext cx="1279037" cy="876072"/>
            <a:chOff x="122259" y="5818636"/>
            <a:chExt cx="1248683" cy="851317"/>
          </a:xfrm>
        </p:grpSpPr>
        <p:pic>
          <p:nvPicPr>
            <p:cNvPr id="21" name="Picture 2" descr="תוצאת תמונה עבור משרד הבינוי והשיכון עכו">
              <a:extLst>
                <a:ext uri="{FF2B5EF4-FFF2-40B4-BE49-F238E27FC236}">
                  <a16:creationId xmlns:a16="http://schemas.microsoft.com/office/drawing/2014/main" id="{AA4660A7-2AD1-4497-88BC-0C7EBB5C37D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5511"/>
            <a:stretch/>
          </p:blipFill>
          <p:spPr bwMode="auto">
            <a:xfrm>
              <a:off x="850773" y="5879169"/>
              <a:ext cx="520169" cy="3651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תוצאת תמונה עבור משרד הבינוי והשיכון עכו">
              <a:extLst>
                <a:ext uri="{FF2B5EF4-FFF2-40B4-BE49-F238E27FC236}">
                  <a16:creationId xmlns:a16="http://schemas.microsoft.com/office/drawing/2014/main" id="{49107806-1D4A-4C52-922C-D972BCCB31FF}"/>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64767"/>
            <a:stretch/>
          </p:blipFill>
          <p:spPr bwMode="auto">
            <a:xfrm>
              <a:off x="122259" y="5818636"/>
              <a:ext cx="728514" cy="8513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872043B4-CB8C-48B2-BD62-146F353FE554}"/>
              </a:ext>
              <a:ext uri="{C183D7F6-B498-43B3-948B-1728B52AA6E4}">
                <adec:decorative xmlns:adec="http://schemas.microsoft.com/office/drawing/2017/decorative" val="1"/>
              </a:ext>
            </a:extLst>
          </p:cNvPr>
          <p:cNvGrpSpPr/>
          <p:nvPr/>
        </p:nvGrpSpPr>
        <p:grpSpPr>
          <a:xfrm>
            <a:off x="7186026" y="6504495"/>
            <a:ext cx="2378964" cy="308596"/>
            <a:chOff x="4339771" y="10149347"/>
            <a:chExt cx="3173053" cy="481057"/>
          </a:xfrm>
        </p:grpSpPr>
        <p:pic>
          <p:nvPicPr>
            <p:cNvPr id="24" name="תמונה 1" descr="cid:image003.png@01D44B49.C3EA8750">
              <a:extLst>
                <a:ext uri="{FF2B5EF4-FFF2-40B4-BE49-F238E27FC236}">
                  <a16:creationId xmlns:a16="http://schemas.microsoft.com/office/drawing/2014/main" id="{D69D418E-7ADF-4009-B438-A5E0547BDEB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7064" t="17757" b="35294"/>
            <a:stretch/>
          </p:blipFill>
          <p:spPr bwMode="auto">
            <a:xfrm>
              <a:off x="6886193" y="10149347"/>
              <a:ext cx="626631" cy="46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תמונה 1" descr="cid:image003.png@01D44B49.C3EA8750">
              <a:extLst>
                <a:ext uri="{FF2B5EF4-FFF2-40B4-BE49-F238E27FC236}">
                  <a16:creationId xmlns:a16="http://schemas.microsoft.com/office/drawing/2014/main" id="{E883064D-07AB-4B40-82D6-AEE2B41753A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896" t="28328" r="22994" b="46246"/>
            <a:stretch/>
          </p:blipFill>
          <p:spPr bwMode="auto">
            <a:xfrm>
              <a:off x="4339771" y="10149347"/>
              <a:ext cx="2610120" cy="4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88C27220-2E7F-473B-AEDB-B68DA675940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570185" y="6481609"/>
            <a:ext cx="1121628" cy="337695"/>
          </a:xfrm>
          <a:prstGeom prst="rect">
            <a:avLst/>
          </a:prstGeom>
        </p:spPr>
      </p:pic>
      <p:sp>
        <p:nvSpPr>
          <p:cNvPr id="2" name="Title 1" descr="החלטת ממשלה 3742 &#10;15.04.2018&#10;סיוע ליישובים ולרשויות באזור ים המלח להתמודדות עם נזקי הבולענים&#10;">
            <a:extLst>
              <a:ext uri="{FF2B5EF4-FFF2-40B4-BE49-F238E27FC236}">
                <a16:creationId xmlns:a16="http://schemas.microsoft.com/office/drawing/2014/main" id="{90B8C00E-E482-41E0-850A-25743F9494A6}"/>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endParaRPr lang="he-IL" dirty="0"/>
          </a:p>
        </p:txBody>
      </p:sp>
    </p:spTree>
    <p:extLst>
      <p:ext uri="{BB962C8B-B14F-4D97-AF65-F5344CB8AC3E}">
        <p14:creationId xmlns:p14="http://schemas.microsoft.com/office/powerpoint/2010/main" val="123890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74A33B5-63DF-4824-842E-4C542C6EE418}"/>
              </a:ext>
            </a:extLst>
          </p:cNvPr>
          <p:cNvSpPr txBox="1">
            <a:spLocks/>
          </p:cNvSpPr>
          <p:nvPr/>
        </p:nvSpPr>
        <p:spPr>
          <a:xfrm>
            <a:off x="8684728" y="14810"/>
            <a:ext cx="3576638" cy="2104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1400" dirty="0">
                <a:latin typeface="Gisha" panose="020B0502040204020203" pitchFamily="34" charset="-79"/>
                <a:cs typeface="Gisha" panose="020B0502040204020203" pitchFamily="34" charset="-79"/>
              </a:rPr>
              <a:t>תכנית אב – מועצה אזורית </a:t>
            </a:r>
            <a:r>
              <a:rPr lang="he-IL" sz="1400" b="1" dirty="0">
                <a:latin typeface="Gisha" panose="020B0502040204020203" pitchFamily="34" charset="-79"/>
                <a:cs typeface="Gisha" panose="020B0502040204020203" pitchFamily="34" charset="-79"/>
              </a:rPr>
              <a:t>מגילות ים המלח</a:t>
            </a:r>
            <a:br>
              <a:rPr lang="he-IL" sz="1400" dirty="0">
                <a:latin typeface="Gisha" panose="020B0502040204020203" pitchFamily="34" charset="-79"/>
                <a:cs typeface="Gisha" panose="020B0502040204020203" pitchFamily="34" charset="-79"/>
              </a:rPr>
            </a:br>
            <a:br>
              <a:rPr lang="he-IL" sz="1400" dirty="0">
                <a:latin typeface="Gisha" panose="020B0502040204020203" pitchFamily="34" charset="-79"/>
                <a:cs typeface="Gisha" panose="020B0502040204020203" pitchFamily="34" charset="-79"/>
              </a:rPr>
            </a:br>
            <a:endParaRPr lang="he-IL" sz="1400" dirty="0">
              <a:latin typeface="Gisha" panose="020B0502040204020203" pitchFamily="34" charset="-79"/>
              <a:cs typeface="Gisha" panose="020B0502040204020203" pitchFamily="34" charset="-79"/>
            </a:endParaRPr>
          </a:p>
        </p:txBody>
      </p:sp>
      <p:sp>
        <p:nvSpPr>
          <p:cNvPr id="28" name="Slide Number Placeholder 27">
            <a:extLst>
              <a:ext uri="{FF2B5EF4-FFF2-40B4-BE49-F238E27FC236}">
                <a16:creationId xmlns:a16="http://schemas.microsoft.com/office/drawing/2014/main" id="{7D8FE2EA-FCED-48C8-8F9E-D0259CFF1C13}"/>
              </a:ext>
            </a:extLst>
          </p:cNvPr>
          <p:cNvSpPr>
            <a:spLocks noGrp="1"/>
          </p:cNvSpPr>
          <p:nvPr>
            <p:ph type="sldNum" sz="quarter" idx="12"/>
          </p:nvPr>
        </p:nvSpPr>
        <p:spPr>
          <a:xfrm>
            <a:off x="2419" y="6626761"/>
            <a:ext cx="325922" cy="222421"/>
          </a:xfrm>
        </p:spPr>
        <p:txBody>
          <a:bodyPr/>
          <a:lstStyle/>
          <a:p>
            <a:fld id="{B8F65289-939D-49B7-9598-2F964C384DA7}" type="slidenum">
              <a:rPr lang="he-IL" smtClean="0">
                <a:latin typeface="Gisha" panose="020B0502040204020203" pitchFamily="34" charset="-79"/>
                <a:cs typeface="Gisha" panose="020B0502040204020203" pitchFamily="34" charset="-79"/>
              </a:rPr>
              <a:t>7</a:t>
            </a:fld>
            <a:endParaRPr lang="he-IL" dirty="0">
              <a:latin typeface="Gisha" panose="020B0502040204020203" pitchFamily="34" charset="-79"/>
              <a:cs typeface="Gisha" panose="020B0502040204020203" pitchFamily="34" charset="-79"/>
            </a:endParaRPr>
          </a:p>
        </p:txBody>
      </p:sp>
      <p:sp>
        <p:nvSpPr>
          <p:cNvPr id="14" name="כותרת 1" descr="החלטת ממשלה 3742 &#10;15.04.2018&#10;סיוע ליישובים ולרשויות באזור ים המלח להתמודדות עם נזקי הבולענים&#10;">
            <a:extLst>
              <a:ext uri="{FF2B5EF4-FFF2-40B4-BE49-F238E27FC236}">
                <a16:creationId xmlns:a16="http://schemas.microsoft.com/office/drawing/2014/main" id="{54A57305-7D0A-4F0C-BB3B-0C659F2C5380}"/>
              </a:ext>
            </a:extLst>
          </p:cNvPr>
          <p:cNvSpPr txBox="1">
            <a:spLocks/>
          </p:cNvSpPr>
          <p:nvPr/>
        </p:nvSpPr>
        <p:spPr>
          <a:xfrm>
            <a:off x="7518777" y="629106"/>
            <a:ext cx="4370616" cy="1043411"/>
          </a:xfrm>
          <a:prstGeom prst="rect">
            <a:avLst/>
          </a:prstGeom>
        </p:spPr>
        <p:txBody>
          <a:bodyPr vert="horz" lIns="74020" tIns="37010" rIns="74020" bIns="3701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he-IL" sz="2400" b="1" dirty="0">
                <a:latin typeface="Gisha" panose="020B0502040204020203" pitchFamily="34" charset="-79"/>
                <a:cs typeface="Gisha" panose="020B0502040204020203" pitchFamily="34" charset="-79"/>
              </a:rPr>
              <a:t>החלטת ממשלה 3742 </a:t>
            </a:r>
            <a:br>
              <a:rPr lang="he-IL" sz="2400" b="1" dirty="0">
                <a:latin typeface="Gisha" panose="020B0502040204020203" pitchFamily="34" charset="-79"/>
                <a:cs typeface="Gisha" panose="020B0502040204020203" pitchFamily="34" charset="-79"/>
              </a:rPr>
            </a:br>
            <a:r>
              <a:rPr lang="he-IL" sz="2000" dirty="0">
                <a:latin typeface="Gisha" panose="020B0502040204020203" pitchFamily="34" charset="-79"/>
                <a:cs typeface="Gisha" panose="020B0502040204020203" pitchFamily="34" charset="-79"/>
              </a:rPr>
              <a:t>15.04.2018</a:t>
            </a:r>
            <a:br>
              <a:rPr lang="he-IL" sz="2400" b="1" dirty="0">
                <a:latin typeface="Gisha" panose="020B0502040204020203" pitchFamily="34" charset="-79"/>
                <a:cs typeface="Gisha" panose="020B0502040204020203" pitchFamily="34" charset="-79"/>
              </a:rPr>
            </a:br>
            <a:r>
              <a:rPr lang="he-IL" sz="2400" b="1" dirty="0">
                <a:latin typeface="Gisha" panose="020B0502040204020203" pitchFamily="34" charset="-79"/>
                <a:cs typeface="Gisha" panose="020B0502040204020203" pitchFamily="34" charset="-79"/>
              </a:rPr>
              <a:t>משימות של גורמים מוסדיים</a:t>
            </a:r>
          </a:p>
        </p:txBody>
      </p:sp>
      <p:sp>
        <p:nvSpPr>
          <p:cNvPr id="17" name="מציין מיקום תוכן 2">
            <a:extLst>
              <a:ext uri="{FF2B5EF4-FFF2-40B4-BE49-F238E27FC236}">
                <a16:creationId xmlns:a16="http://schemas.microsoft.com/office/drawing/2014/main" id="{C26BD4EB-0F92-4E27-BA00-863E001840B5}"/>
              </a:ext>
            </a:extLst>
          </p:cNvPr>
          <p:cNvSpPr txBox="1">
            <a:spLocks/>
          </p:cNvSpPr>
          <p:nvPr/>
        </p:nvSpPr>
        <p:spPr>
          <a:xfrm>
            <a:off x="1362075" y="2269334"/>
            <a:ext cx="5384240" cy="35364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rtl="1"/>
            <a:r>
              <a:rPr lang="he-IL" sz="2000" b="1" dirty="0">
                <a:latin typeface="Gisha" panose="020B0502040204020203" pitchFamily="34" charset="-79"/>
                <a:cs typeface="Gisha" panose="020B0502040204020203" pitchFamily="34" charset="-79"/>
              </a:rPr>
              <a:t>משרד ראש הממשלה – ועדת היגוי</a:t>
            </a:r>
          </a:p>
          <a:p>
            <a:pPr algn="r" rtl="1"/>
            <a:endParaRPr lang="he-IL" sz="2000" b="1" dirty="0">
              <a:latin typeface="Gisha" panose="020B0502040204020203" pitchFamily="34" charset="-79"/>
              <a:cs typeface="Gisha" panose="020B0502040204020203" pitchFamily="34" charset="-79"/>
            </a:endParaRPr>
          </a:p>
          <a:p>
            <a:pPr algn="r" rtl="1"/>
            <a:r>
              <a:rPr lang="he-IL" sz="2000" b="1" dirty="0">
                <a:latin typeface="Gisha" panose="020B0502040204020203" pitchFamily="34" charset="-79"/>
                <a:cs typeface="Gisha" panose="020B0502040204020203" pitchFamily="34" charset="-79"/>
              </a:rPr>
              <a:t>אזור בעדיפות לאומית:</a:t>
            </a:r>
          </a:p>
          <a:p>
            <a:pPr algn="r" rtl="1"/>
            <a:r>
              <a:rPr lang="he-IL" sz="2000" b="1" dirty="0">
                <a:latin typeface="Gisha" panose="020B0502040204020203" pitchFamily="34" charset="-79"/>
                <a:cs typeface="Gisha" panose="020B0502040204020203" pitchFamily="34" charset="-79"/>
              </a:rPr>
              <a:t>טיפול בבולענים </a:t>
            </a:r>
          </a:p>
          <a:p>
            <a:pPr algn="r" rtl="1"/>
            <a:r>
              <a:rPr lang="he-IL" sz="2000" b="1" dirty="0">
                <a:latin typeface="Gisha" panose="020B0502040204020203" pitchFamily="34" charset="-79"/>
                <a:cs typeface="Gisha" panose="020B0502040204020203" pitchFamily="34" charset="-79"/>
              </a:rPr>
              <a:t>תעלת הימים – ירידת המפלס</a:t>
            </a:r>
          </a:p>
          <a:p>
            <a:pPr algn="r" rtl="1"/>
            <a:r>
              <a:rPr lang="he-IL" sz="2000" b="1" dirty="0">
                <a:latin typeface="Gisha" panose="020B0502040204020203" pitchFamily="34" charset="-79"/>
                <a:cs typeface="Gisha" panose="020B0502040204020203" pitchFamily="34" charset="-79"/>
              </a:rPr>
              <a:t>התחתרות נחלים</a:t>
            </a:r>
          </a:p>
          <a:p>
            <a:pPr algn="r" rtl="1"/>
            <a:r>
              <a:rPr lang="he-IL" sz="2000" b="1" dirty="0">
                <a:latin typeface="Gisha" panose="020B0502040204020203" pitchFamily="34" charset="-79"/>
                <a:cs typeface="Gisha" panose="020B0502040204020203" pitchFamily="34" charset="-79"/>
              </a:rPr>
              <a:t>פיתוח כביש 90</a:t>
            </a:r>
          </a:p>
          <a:p>
            <a:pPr algn="r" rtl="1"/>
            <a:r>
              <a:rPr lang="he-IL" sz="2000" b="1" dirty="0">
                <a:latin typeface="Gisha" panose="020B0502040204020203" pitchFamily="34" charset="-79"/>
                <a:cs typeface="Gisha" panose="020B0502040204020203" pitchFamily="34" charset="-79"/>
              </a:rPr>
              <a:t>שילוביות למערכת התחבורה הארצית</a:t>
            </a:r>
          </a:p>
          <a:p>
            <a:pPr algn="r" rtl="1"/>
            <a:endParaRPr lang="he-IL" sz="2000" b="1" dirty="0">
              <a:latin typeface="Gisha" panose="020B0502040204020203" pitchFamily="34" charset="-79"/>
              <a:cs typeface="Gisha" panose="020B0502040204020203" pitchFamily="34" charset="-79"/>
            </a:endParaRPr>
          </a:p>
        </p:txBody>
      </p:sp>
      <p:pic>
        <p:nvPicPr>
          <p:cNvPr id="29" name="Picture 28" descr="תמונה המציגה מפרץ בחוף, ממצוק ההעתקים">
            <a:extLst>
              <a:ext uri="{FF2B5EF4-FFF2-40B4-BE49-F238E27FC236}">
                <a16:creationId xmlns:a16="http://schemas.microsoft.com/office/drawing/2014/main" id="{79E8F530-EF25-43C6-BB98-EFF5CA648A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796" t="17717" r="57327" b="4857"/>
          <a:stretch/>
        </p:blipFill>
        <p:spPr>
          <a:xfrm>
            <a:off x="8300119" y="1846187"/>
            <a:ext cx="3006530" cy="4382705"/>
          </a:xfrm>
          <a:prstGeom prst="rect">
            <a:avLst/>
          </a:prstGeom>
        </p:spPr>
      </p:pic>
      <p:sp>
        <p:nvSpPr>
          <p:cNvPr id="16" name="TextBox 15">
            <a:extLst>
              <a:ext uri="{FF2B5EF4-FFF2-40B4-BE49-F238E27FC236}">
                <a16:creationId xmlns:a16="http://schemas.microsoft.com/office/drawing/2014/main" id="{85D92321-46A8-4812-AC6D-697FF9E79E4B}"/>
              </a:ext>
            </a:extLst>
          </p:cNvPr>
          <p:cNvSpPr txBox="1"/>
          <p:nvPr/>
        </p:nvSpPr>
        <p:spPr>
          <a:xfrm>
            <a:off x="5684150" y="6392703"/>
            <a:ext cx="1417562" cy="490647"/>
          </a:xfrm>
          <a:prstGeom prst="rect">
            <a:avLst/>
          </a:prstGeom>
          <a:noFill/>
        </p:spPr>
        <p:txBody>
          <a:bodyPr wrap="square" rtlCol="1">
            <a:spAutoFit/>
          </a:bodyPr>
          <a:lstStyle/>
          <a:p>
            <a:pPr algn="ctr"/>
            <a:r>
              <a:rPr lang="he-IL" sz="1294" b="1" dirty="0">
                <a:latin typeface="David" panose="020E0502060401010101" pitchFamily="34" charset="-79"/>
                <a:cs typeface="David" panose="020E0502060401010101" pitchFamily="34" charset="-79"/>
              </a:rPr>
              <a:t>רחמימוב אדריכלים ומתכנני ערים בע"מ</a:t>
            </a:r>
          </a:p>
        </p:txBody>
      </p:sp>
      <p:grpSp>
        <p:nvGrpSpPr>
          <p:cNvPr id="19" name="Group 18">
            <a:extLst>
              <a:ext uri="{FF2B5EF4-FFF2-40B4-BE49-F238E27FC236}">
                <a16:creationId xmlns:a16="http://schemas.microsoft.com/office/drawing/2014/main" id="{67A26923-2099-47DD-9778-05ABF78398A4}"/>
              </a:ext>
              <a:ext uri="{C183D7F6-B498-43B3-948B-1728B52AA6E4}">
                <adec:decorative xmlns:adec="http://schemas.microsoft.com/office/drawing/2017/decorative" val="1"/>
              </a:ext>
            </a:extLst>
          </p:cNvPr>
          <p:cNvGrpSpPr/>
          <p:nvPr/>
        </p:nvGrpSpPr>
        <p:grpSpPr>
          <a:xfrm>
            <a:off x="10933537" y="5937019"/>
            <a:ext cx="1279037" cy="876072"/>
            <a:chOff x="122259" y="5818636"/>
            <a:chExt cx="1248683" cy="851317"/>
          </a:xfrm>
        </p:grpSpPr>
        <p:pic>
          <p:nvPicPr>
            <p:cNvPr id="20" name="Picture 2" descr="תוצאת תמונה עבור משרד הבינוי והשיכון עכו">
              <a:extLst>
                <a:ext uri="{FF2B5EF4-FFF2-40B4-BE49-F238E27FC236}">
                  <a16:creationId xmlns:a16="http://schemas.microsoft.com/office/drawing/2014/main" id="{DA844ACC-853D-4790-8E4C-7C1B7D78D57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5511"/>
            <a:stretch/>
          </p:blipFill>
          <p:spPr bwMode="auto">
            <a:xfrm>
              <a:off x="850773" y="5879169"/>
              <a:ext cx="520169" cy="3651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תוצאת תמונה עבור משרד הבינוי והשיכון עכו">
              <a:extLst>
                <a:ext uri="{FF2B5EF4-FFF2-40B4-BE49-F238E27FC236}">
                  <a16:creationId xmlns:a16="http://schemas.microsoft.com/office/drawing/2014/main" id="{68C11CC3-BA60-4881-9CC1-4927469DA78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64767"/>
            <a:stretch/>
          </p:blipFill>
          <p:spPr bwMode="auto">
            <a:xfrm>
              <a:off x="122259" y="5818636"/>
              <a:ext cx="728514" cy="8513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91D5623E-3198-4B02-9E18-BE36CEE1B21B}"/>
              </a:ext>
              <a:ext uri="{C183D7F6-B498-43B3-948B-1728B52AA6E4}">
                <adec:decorative xmlns:adec="http://schemas.microsoft.com/office/drawing/2017/decorative" val="1"/>
              </a:ext>
            </a:extLst>
          </p:cNvPr>
          <p:cNvGrpSpPr/>
          <p:nvPr/>
        </p:nvGrpSpPr>
        <p:grpSpPr>
          <a:xfrm>
            <a:off x="7186026" y="6504495"/>
            <a:ext cx="2378964" cy="308596"/>
            <a:chOff x="4339771" y="10149347"/>
            <a:chExt cx="3173053" cy="481057"/>
          </a:xfrm>
        </p:grpSpPr>
        <p:pic>
          <p:nvPicPr>
            <p:cNvPr id="23" name="תמונה 1" descr="cid:image003.png@01D44B49.C3EA8750">
              <a:extLst>
                <a:ext uri="{FF2B5EF4-FFF2-40B4-BE49-F238E27FC236}">
                  <a16:creationId xmlns:a16="http://schemas.microsoft.com/office/drawing/2014/main" id="{09F62428-14F6-4519-BDCE-60DF00BB742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7064" t="17757" b="35294"/>
            <a:stretch/>
          </p:blipFill>
          <p:spPr bwMode="auto">
            <a:xfrm>
              <a:off x="6886193" y="10149347"/>
              <a:ext cx="626631" cy="46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תמונה 1" descr="cid:image003.png@01D44B49.C3EA8750">
              <a:extLst>
                <a:ext uri="{FF2B5EF4-FFF2-40B4-BE49-F238E27FC236}">
                  <a16:creationId xmlns:a16="http://schemas.microsoft.com/office/drawing/2014/main" id="{A6BF51C1-654E-4DEF-BE50-477ACDAAC74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896" t="28328" r="22994" b="46246"/>
            <a:stretch/>
          </p:blipFill>
          <p:spPr bwMode="auto">
            <a:xfrm>
              <a:off x="4339771" y="10149347"/>
              <a:ext cx="2610120" cy="4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8EE7BD74-98D8-4477-A106-EF672BB5577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570185" y="6481609"/>
            <a:ext cx="1121628" cy="337695"/>
          </a:xfrm>
          <a:prstGeom prst="rect">
            <a:avLst/>
          </a:prstGeom>
        </p:spPr>
      </p:pic>
    </p:spTree>
    <p:extLst>
      <p:ext uri="{BB962C8B-B14F-4D97-AF65-F5344CB8AC3E}">
        <p14:creationId xmlns:p14="http://schemas.microsoft.com/office/powerpoint/2010/main" val="3208992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74A33B5-63DF-4824-842E-4C542C6EE418}"/>
              </a:ext>
            </a:extLst>
          </p:cNvPr>
          <p:cNvSpPr txBox="1">
            <a:spLocks/>
          </p:cNvSpPr>
          <p:nvPr/>
        </p:nvSpPr>
        <p:spPr>
          <a:xfrm>
            <a:off x="8684728" y="14810"/>
            <a:ext cx="3576638" cy="2104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1400" dirty="0">
                <a:latin typeface="Gisha" panose="020B0502040204020203" pitchFamily="34" charset="-79"/>
                <a:cs typeface="Gisha" panose="020B0502040204020203" pitchFamily="34" charset="-79"/>
              </a:rPr>
              <a:t>תכנית אב – מועצה אזורית </a:t>
            </a:r>
            <a:r>
              <a:rPr lang="he-IL" sz="1400" b="1" dirty="0">
                <a:latin typeface="Gisha" panose="020B0502040204020203" pitchFamily="34" charset="-79"/>
                <a:cs typeface="Gisha" panose="020B0502040204020203" pitchFamily="34" charset="-79"/>
              </a:rPr>
              <a:t>מגילות ים המלח</a:t>
            </a:r>
            <a:br>
              <a:rPr lang="he-IL" sz="1400" dirty="0">
                <a:latin typeface="Gisha" panose="020B0502040204020203" pitchFamily="34" charset="-79"/>
                <a:cs typeface="Gisha" panose="020B0502040204020203" pitchFamily="34" charset="-79"/>
              </a:rPr>
            </a:br>
            <a:br>
              <a:rPr lang="he-IL" sz="1400" dirty="0">
                <a:latin typeface="Gisha" panose="020B0502040204020203" pitchFamily="34" charset="-79"/>
                <a:cs typeface="Gisha" panose="020B0502040204020203" pitchFamily="34" charset="-79"/>
              </a:rPr>
            </a:br>
            <a:endParaRPr lang="he-IL" sz="1400" dirty="0">
              <a:latin typeface="Gisha" panose="020B0502040204020203" pitchFamily="34" charset="-79"/>
              <a:cs typeface="Gisha" panose="020B0502040204020203" pitchFamily="34" charset="-79"/>
            </a:endParaRPr>
          </a:p>
        </p:txBody>
      </p:sp>
      <p:sp>
        <p:nvSpPr>
          <p:cNvPr id="28" name="Slide Number Placeholder 27">
            <a:extLst>
              <a:ext uri="{FF2B5EF4-FFF2-40B4-BE49-F238E27FC236}">
                <a16:creationId xmlns:a16="http://schemas.microsoft.com/office/drawing/2014/main" id="{7D8FE2EA-FCED-48C8-8F9E-D0259CFF1C13}"/>
              </a:ext>
            </a:extLst>
          </p:cNvPr>
          <p:cNvSpPr>
            <a:spLocks noGrp="1"/>
          </p:cNvSpPr>
          <p:nvPr>
            <p:ph type="sldNum" sz="quarter" idx="12"/>
          </p:nvPr>
        </p:nvSpPr>
        <p:spPr>
          <a:xfrm>
            <a:off x="2419" y="6626761"/>
            <a:ext cx="325922" cy="222421"/>
          </a:xfrm>
        </p:spPr>
        <p:txBody>
          <a:bodyPr/>
          <a:lstStyle/>
          <a:p>
            <a:fld id="{B8F65289-939D-49B7-9598-2F964C384DA7}" type="slidenum">
              <a:rPr lang="he-IL" smtClean="0">
                <a:latin typeface="Gisha" panose="020B0502040204020203" pitchFamily="34" charset="-79"/>
                <a:cs typeface="Gisha" panose="020B0502040204020203" pitchFamily="34" charset="-79"/>
              </a:rPr>
              <a:t>8</a:t>
            </a:fld>
            <a:endParaRPr lang="he-IL" dirty="0">
              <a:latin typeface="Gisha" panose="020B0502040204020203" pitchFamily="34" charset="-79"/>
              <a:cs typeface="Gisha" panose="020B0502040204020203" pitchFamily="34" charset="-79"/>
            </a:endParaRPr>
          </a:p>
        </p:txBody>
      </p:sp>
      <p:sp>
        <p:nvSpPr>
          <p:cNvPr id="16" name="TextBox 15">
            <a:extLst>
              <a:ext uri="{FF2B5EF4-FFF2-40B4-BE49-F238E27FC236}">
                <a16:creationId xmlns:a16="http://schemas.microsoft.com/office/drawing/2014/main" id="{4FA946A5-0A48-44AB-96FF-82B48BD90BCE}"/>
              </a:ext>
            </a:extLst>
          </p:cNvPr>
          <p:cNvSpPr txBox="1"/>
          <p:nvPr/>
        </p:nvSpPr>
        <p:spPr>
          <a:xfrm>
            <a:off x="9603412" y="5627318"/>
            <a:ext cx="2176801" cy="276999"/>
          </a:xfrm>
          <a:prstGeom prst="rect">
            <a:avLst/>
          </a:prstGeom>
          <a:noFill/>
        </p:spPr>
        <p:txBody>
          <a:bodyPr wrap="square" rtlCol="1">
            <a:spAutoFit/>
          </a:bodyPr>
          <a:lstStyle/>
          <a:p>
            <a:pPr algn="r"/>
            <a:r>
              <a:rPr lang="he-IL" sz="1200" dirty="0">
                <a:latin typeface="Gisha" panose="020B0502040204020203" pitchFamily="34" charset="-79"/>
                <a:cs typeface="Gisha" panose="020B0502040204020203" pitchFamily="34" charset="-79"/>
              </a:rPr>
              <a:t>מקורות: המועצה האזורית ולמ"ס</a:t>
            </a:r>
          </a:p>
        </p:txBody>
      </p:sp>
      <p:sp>
        <p:nvSpPr>
          <p:cNvPr id="29" name="Title 1">
            <a:extLst>
              <a:ext uri="{FF2B5EF4-FFF2-40B4-BE49-F238E27FC236}">
                <a16:creationId xmlns:a16="http://schemas.microsoft.com/office/drawing/2014/main" id="{BF5F4596-AFA2-45B0-8F5D-81A24538E88D}"/>
              </a:ext>
            </a:extLst>
          </p:cNvPr>
          <p:cNvSpPr txBox="1">
            <a:spLocks/>
          </p:cNvSpPr>
          <p:nvPr/>
        </p:nvSpPr>
        <p:spPr>
          <a:xfrm>
            <a:off x="9358025" y="1774076"/>
            <a:ext cx="2465454" cy="750369"/>
          </a:xfrm>
          <a:prstGeom prst="rect">
            <a:avLst/>
          </a:prstGeom>
        </p:spPr>
        <p:txBody>
          <a:bodyPr vert="horz" lIns="44312" tIns="22156" rIns="44312" bIns="22156"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he-IL" sz="2400" dirty="0">
                <a:latin typeface="Gisha" panose="020B0502040204020203" pitchFamily="34" charset="-79"/>
                <a:cs typeface="Gisha" panose="020B0502040204020203" pitchFamily="34" charset="-79"/>
              </a:rPr>
              <a:t>כ- </a:t>
            </a:r>
            <a:r>
              <a:rPr lang="he-IL" sz="2400" b="1" dirty="0">
                <a:latin typeface="Gisha" panose="020B0502040204020203" pitchFamily="34" charset="-79"/>
                <a:cs typeface="Gisha" panose="020B0502040204020203" pitchFamily="34" charset="-79"/>
              </a:rPr>
              <a:t>650,000</a:t>
            </a:r>
            <a:r>
              <a:rPr lang="he-IL" sz="2400" dirty="0">
                <a:latin typeface="Gisha" panose="020B0502040204020203" pitchFamily="34" charset="-79"/>
                <a:cs typeface="Gisha" panose="020B0502040204020203" pitchFamily="34" charset="-79"/>
              </a:rPr>
              <a:t> דונם</a:t>
            </a:r>
          </a:p>
          <a:p>
            <a:pPr algn="r"/>
            <a:r>
              <a:rPr lang="he-IL" sz="2400" dirty="0">
                <a:latin typeface="Gisha" panose="020B0502040204020203" pitchFamily="34" charset="-79"/>
                <a:cs typeface="Gisha" panose="020B0502040204020203" pitchFamily="34" charset="-79"/>
              </a:rPr>
              <a:t>כ- </a:t>
            </a:r>
            <a:r>
              <a:rPr lang="he-IL" sz="2400" b="1" dirty="0">
                <a:latin typeface="Gisha" panose="020B0502040204020203" pitchFamily="34" charset="-79"/>
                <a:cs typeface="Gisha" panose="020B0502040204020203" pitchFamily="34" charset="-79"/>
              </a:rPr>
              <a:t>1,800</a:t>
            </a:r>
            <a:r>
              <a:rPr lang="he-IL" sz="2400" dirty="0">
                <a:latin typeface="Gisha" panose="020B0502040204020203" pitchFamily="34" charset="-79"/>
                <a:cs typeface="Gisha" panose="020B0502040204020203" pitchFamily="34" charset="-79"/>
              </a:rPr>
              <a:t> תושבים</a:t>
            </a:r>
          </a:p>
        </p:txBody>
      </p:sp>
      <p:sp>
        <p:nvSpPr>
          <p:cNvPr id="30" name="Subtitle 2">
            <a:extLst>
              <a:ext uri="{FF2B5EF4-FFF2-40B4-BE49-F238E27FC236}">
                <a16:creationId xmlns:a16="http://schemas.microsoft.com/office/drawing/2014/main" id="{BFF8468B-8E03-4C80-A4DB-CC1ACB8F38D4}"/>
              </a:ext>
            </a:extLst>
          </p:cNvPr>
          <p:cNvSpPr txBox="1">
            <a:spLocks/>
          </p:cNvSpPr>
          <p:nvPr/>
        </p:nvSpPr>
        <p:spPr>
          <a:xfrm>
            <a:off x="7768136" y="2783319"/>
            <a:ext cx="4055343" cy="2585125"/>
          </a:xfrm>
          <a:prstGeom prst="rect">
            <a:avLst/>
          </a:prstGeom>
        </p:spPr>
        <p:txBody>
          <a:bodyPr vert="horz" lIns="44312" tIns="22156" rIns="44312" bIns="22156"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he-IL" sz="2000" b="1" dirty="0">
                <a:latin typeface="Gisha" panose="020B0502040204020203" pitchFamily="34" charset="-79"/>
                <a:cs typeface="Gisha" panose="020B0502040204020203" pitchFamily="34" charset="-79"/>
              </a:rPr>
              <a:t>קיבוצים</a:t>
            </a:r>
            <a:r>
              <a:rPr lang="he-IL" sz="2000" dirty="0">
                <a:latin typeface="Gisha" panose="020B0502040204020203" pitchFamily="34" charset="-79"/>
                <a:cs typeface="Gisha" panose="020B0502040204020203" pitchFamily="34" charset="-79"/>
              </a:rPr>
              <a:t>: אלמוג, בית הערבה, קלי"ה, </a:t>
            </a:r>
            <a:br>
              <a:rPr lang="he-IL" sz="2000" dirty="0">
                <a:latin typeface="Gisha" panose="020B0502040204020203" pitchFamily="34" charset="-79"/>
                <a:cs typeface="Gisha" panose="020B0502040204020203" pitchFamily="34" charset="-79"/>
              </a:rPr>
            </a:br>
            <a:r>
              <a:rPr lang="he-IL" sz="2000" dirty="0">
                <a:latin typeface="Gisha" panose="020B0502040204020203" pitchFamily="34" charset="-79"/>
                <a:cs typeface="Gisha" panose="020B0502040204020203" pitchFamily="34" charset="-79"/>
              </a:rPr>
              <a:t>מצפה שלם </a:t>
            </a:r>
          </a:p>
          <a:p>
            <a:pPr algn="r"/>
            <a:r>
              <a:rPr lang="he-IL" sz="2000" b="1" dirty="0">
                <a:latin typeface="Gisha" panose="020B0502040204020203" pitchFamily="34" charset="-79"/>
                <a:cs typeface="Gisha" panose="020B0502040204020203" pitchFamily="34" charset="-79"/>
              </a:rPr>
              <a:t>מושבים</a:t>
            </a:r>
            <a:r>
              <a:rPr lang="he-IL" sz="2000" dirty="0">
                <a:latin typeface="Gisha" panose="020B0502040204020203" pitchFamily="34" charset="-79"/>
                <a:cs typeface="Gisha" panose="020B0502040204020203" pitchFamily="34" charset="-79"/>
              </a:rPr>
              <a:t>: ורד יריחו</a:t>
            </a:r>
          </a:p>
          <a:p>
            <a:pPr algn="r"/>
            <a:r>
              <a:rPr lang="he-IL" sz="2000" b="1" dirty="0">
                <a:latin typeface="Gisha" panose="020B0502040204020203" pitchFamily="34" charset="-79"/>
                <a:cs typeface="Gisha" panose="020B0502040204020203" pitchFamily="34" charset="-79"/>
              </a:rPr>
              <a:t>יישובים קהילתיים</a:t>
            </a:r>
            <a:r>
              <a:rPr lang="he-IL" sz="2000" dirty="0">
                <a:latin typeface="Gisha" panose="020B0502040204020203" pitchFamily="34" charset="-79"/>
                <a:cs typeface="Gisha" panose="020B0502040204020203" pitchFamily="34" charset="-79"/>
              </a:rPr>
              <a:t>: אבנת, קדם ערבה</a:t>
            </a:r>
          </a:p>
          <a:p>
            <a:pPr algn="r"/>
            <a:endParaRPr lang="he-IL" sz="2000" dirty="0">
              <a:latin typeface="Gisha" panose="020B0502040204020203" pitchFamily="34" charset="-79"/>
              <a:cs typeface="Gisha" panose="020B0502040204020203" pitchFamily="34" charset="-79"/>
            </a:endParaRPr>
          </a:p>
          <a:p>
            <a:pPr algn="r"/>
            <a:r>
              <a:rPr lang="he-IL" sz="2000" u="sng" dirty="0">
                <a:latin typeface="Gisha" panose="020B0502040204020203" pitchFamily="34" charset="-79"/>
                <a:cs typeface="Gisha" panose="020B0502040204020203" pitchFamily="34" charset="-79"/>
              </a:rPr>
              <a:t>אחוז גידול האוכלוסייה כ- 7-8% </a:t>
            </a:r>
            <a:br>
              <a:rPr lang="en-US" sz="2000" u="sng" dirty="0">
                <a:latin typeface="Gisha" panose="020B0502040204020203" pitchFamily="34" charset="-79"/>
                <a:cs typeface="Gisha" panose="020B0502040204020203" pitchFamily="34" charset="-79"/>
              </a:rPr>
            </a:br>
            <a:r>
              <a:rPr lang="he-IL" sz="2000" u="sng" dirty="0">
                <a:latin typeface="Gisha" panose="020B0502040204020203" pitchFamily="34" charset="-79"/>
                <a:cs typeface="Gisha" panose="020B0502040204020203" pitchFamily="34" charset="-79"/>
              </a:rPr>
              <a:t>לשנה (כ- 120 תושבים לשנה)</a:t>
            </a:r>
          </a:p>
        </p:txBody>
      </p:sp>
      <p:sp>
        <p:nvSpPr>
          <p:cNvPr id="32" name="TextBox 31">
            <a:extLst>
              <a:ext uri="{FF2B5EF4-FFF2-40B4-BE49-F238E27FC236}">
                <a16:creationId xmlns:a16="http://schemas.microsoft.com/office/drawing/2014/main" id="{671F5AFA-3135-4B36-BAAC-502C90BD9D6E}"/>
              </a:ext>
            </a:extLst>
          </p:cNvPr>
          <p:cNvSpPr txBox="1"/>
          <p:nvPr/>
        </p:nvSpPr>
        <p:spPr>
          <a:xfrm>
            <a:off x="3119059" y="1693922"/>
            <a:ext cx="756784" cy="270463"/>
          </a:xfrm>
          <a:prstGeom prst="rect">
            <a:avLst/>
          </a:prstGeom>
          <a:noFill/>
          <a:ln>
            <a:noFill/>
          </a:ln>
        </p:spPr>
        <p:txBody>
          <a:bodyPr wrap="square" lIns="103382" tIns="51691" rIns="103382" bIns="51691" rtlCol="1">
            <a:spAutoFit/>
          </a:bodyPr>
          <a:lstStyle>
            <a:defPPr>
              <a:defRPr lang="en-US"/>
            </a:defPPr>
            <a:lvl1pPr algn="r" rtl="1">
              <a:defRPr sz="1000" b="1"/>
            </a:lvl1pPr>
          </a:lstStyle>
          <a:p>
            <a:r>
              <a:rPr lang="he-IL" sz="1079" dirty="0">
                <a:highlight>
                  <a:srgbClr val="C0C0C0"/>
                </a:highlight>
              </a:rPr>
              <a:t>קלי"ה</a:t>
            </a:r>
          </a:p>
        </p:txBody>
      </p:sp>
      <p:sp>
        <p:nvSpPr>
          <p:cNvPr id="33" name="TextBox 32">
            <a:extLst>
              <a:ext uri="{FF2B5EF4-FFF2-40B4-BE49-F238E27FC236}">
                <a16:creationId xmlns:a16="http://schemas.microsoft.com/office/drawing/2014/main" id="{6FF4C61C-B30E-4EB6-BCA1-5066341585D3}"/>
              </a:ext>
            </a:extLst>
          </p:cNvPr>
          <p:cNvSpPr txBox="1"/>
          <p:nvPr/>
        </p:nvSpPr>
        <p:spPr>
          <a:xfrm>
            <a:off x="2771743" y="2499639"/>
            <a:ext cx="756784" cy="270463"/>
          </a:xfrm>
          <a:prstGeom prst="rect">
            <a:avLst/>
          </a:prstGeom>
          <a:noFill/>
          <a:ln>
            <a:noFill/>
          </a:ln>
        </p:spPr>
        <p:txBody>
          <a:bodyPr wrap="square" lIns="103382" tIns="51691" rIns="103382" bIns="51691" rtlCol="1">
            <a:spAutoFit/>
          </a:bodyPr>
          <a:lstStyle>
            <a:defPPr>
              <a:defRPr lang="en-US"/>
            </a:defPPr>
            <a:lvl1pPr algn="r" rtl="1">
              <a:defRPr sz="1000" b="1"/>
            </a:lvl1pPr>
          </a:lstStyle>
          <a:p>
            <a:r>
              <a:rPr lang="he-IL" sz="1079" dirty="0">
                <a:highlight>
                  <a:srgbClr val="C0C0C0"/>
                </a:highlight>
              </a:rPr>
              <a:t>אבנת</a:t>
            </a:r>
          </a:p>
        </p:txBody>
      </p:sp>
      <p:sp>
        <p:nvSpPr>
          <p:cNvPr id="34" name="TextBox 33">
            <a:extLst>
              <a:ext uri="{FF2B5EF4-FFF2-40B4-BE49-F238E27FC236}">
                <a16:creationId xmlns:a16="http://schemas.microsoft.com/office/drawing/2014/main" id="{BC96524A-2475-464D-8BD9-AB6836CB9114}"/>
              </a:ext>
            </a:extLst>
          </p:cNvPr>
          <p:cNvSpPr txBox="1"/>
          <p:nvPr/>
        </p:nvSpPr>
        <p:spPr>
          <a:xfrm>
            <a:off x="2228884" y="3840090"/>
            <a:ext cx="1085718" cy="270463"/>
          </a:xfrm>
          <a:prstGeom prst="rect">
            <a:avLst/>
          </a:prstGeom>
          <a:noFill/>
          <a:ln>
            <a:noFill/>
          </a:ln>
        </p:spPr>
        <p:txBody>
          <a:bodyPr wrap="square" lIns="103382" tIns="51691" rIns="103382" bIns="51691" rtlCol="1">
            <a:spAutoFit/>
          </a:bodyPr>
          <a:lstStyle>
            <a:defPPr>
              <a:defRPr lang="en-US"/>
            </a:defPPr>
            <a:lvl1pPr algn="r" rtl="1">
              <a:defRPr sz="1000" b="1"/>
            </a:lvl1pPr>
          </a:lstStyle>
          <a:p>
            <a:r>
              <a:rPr lang="he-IL" sz="1079" dirty="0">
                <a:highlight>
                  <a:srgbClr val="C0C0C0"/>
                </a:highlight>
              </a:rPr>
              <a:t>מצפה שלם</a:t>
            </a:r>
          </a:p>
        </p:txBody>
      </p:sp>
      <p:sp>
        <p:nvSpPr>
          <p:cNvPr id="35" name="TextBox 34">
            <a:extLst>
              <a:ext uri="{FF2B5EF4-FFF2-40B4-BE49-F238E27FC236}">
                <a16:creationId xmlns:a16="http://schemas.microsoft.com/office/drawing/2014/main" id="{AFE91987-2D21-47FE-AC0A-A11696B37F6F}"/>
              </a:ext>
            </a:extLst>
          </p:cNvPr>
          <p:cNvSpPr txBox="1"/>
          <p:nvPr/>
        </p:nvSpPr>
        <p:spPr>
          <a:xfrm>
            <a:off x="3017895" y="1265847"/>
            <a:ext cx="756784" cy="270463"/>
          </a:xfrm>
          <a:prstGeom prst="rect">
            <a:avLst/>
          </a:prstGeom>
          <a:noFill/>
          <a:ln>
            <a:noFill/>
          </a:ln>
        </p:spPr>
        <p:txBody>
          <a:bodyPr wrap="square" lIns="103382" tIns="51691" rIns="103382" bIns="51691" rtlCol="1">
            <a:spAutoFit/>
          </a:bodyPr>
          <a:lstStyle>
            <a:defPPr>
              <a:defRPr lang="en-US"/>
            </a:defPPr>
            <a:lvl1pPr algn="r" rtl="1">
              <a:defRPr sz="1000" b="1"/>
            </a:lvl1pPr>
          </a:lstStyle>
          <a:p>
            <a:r>
              <a:rPr lang="he-IL" sz="1079" dirty="0">
                <a:highlight>
                  <a:srgbClr val="C0C0C0"/>
                </a:highlight>
              </a:rPr>
              <a:t>אלמוג</a:t>
            </a:r>
          </a:p>
        </p:txBody>
      </p:sp>
      <p:sp>
        <p:nvSpPr>
          <p:cNvPr id="36" name="TextBox 35">
            <a:extLst>
              <a:ext uri="{FF2B5EF4-FFF2-40B4-BE49-F238E27FC236}">
                <a16:creationId xmlns:a16="http://schemas.microsoft.com/office/drawing/2014/main" id="{74852133-20D6-489B-989F-82783291EE19}"/>
              </a:ext>
            </a:extLst>
          </p:cNvPr>
          <p:cNvSpPr txBox="1"/>
          <p:nvPr/>
        </p:nvSpPr>
        <p:spPr>
          <a:xfrm>
            <a:off x="3210934" y="1027002"/>
            <a:ext cx="1267394" cy="270463"/>
          </a:xfrm>
          <a:prstGeom prst="rect">
            <a:avLst/>
          </a:prstGeom>
          <a:noFill/>
          <a:ln>
            <a:noFill/>
          </a:ln>
        </p:spPr>
        <p:txBody>
          <a:bodyPr wrap="square" lIns="103382" tIns="51691" rIns="103382" bIns="51691" rtlCol="1">
            <a:spAutoFit/>
          </a:bodyPr>
          <a:lstStyle>
            <a:defPPr>
              <a:defRPr lang="en-US"/>
            </a:defPPr>
            <a:lvl1pPr algn="r" rtl="1">
              <a:defRPr sz="1000" b="1"/>
            </a:lvl1pPr>
          </a:lstStyle>
          <a:p>
            <a:r>
              <a:rPr lang="he-IL" sz="1079" dirty="0">
                <a:highlight>
                  <a:srgbClr val="C0C0C0"/>
                </a:highlight>
              </a:rPr>
              <a:t>בית הערבה</a:t>
            </a:r>
          </a:p>
        </p:txBody>
      </p:sp>
      <p:pic>
        <p:nvPicPr>
          <p:cNvPr id="37" name="Picture 36" descr="מפה המציגה את תפרושת היישובים במועצה">
            <a:extLst>
              <a:ext uri="{FF2B5EF4-FFF2-40B4-BE49-F238E27FC236}">
                <a16:creationId xmlns:a16="http://schemas.microsoft.com/office/drawing/2014/main" id="{BF61E67A-E57E-4690-8070-541C7759454C}"/>
              </a:ext>
            </a:extLst>
          </p:cNvPr>
          <p:cNvPicPr>
            <a:picLocks noChangeAspect="1"/>
          </p:cNvPicPr>
          <p:nvPr/>
        </p:nvPicPr>
        <p:blipFill rotWithShape="1">
          <a:blip r:embed="rId2">
            <a:extLst>
              <a:ext uri="{28A0092B-C50C-407E-A947-70E740481C1C}">
                <a14:useLocalDpi xmlns:a14="http://schemas.microsoft.com/office/drawing/2010/main" val="0"/>
              </a:ext>
            </a:extLst>
          </a:blip>
          <a:srcRect l="577" t="13040" r="2201" b="11282"/>
          <a:stretch/>
        </p:blipFill>
        <p:spPr>
          <a:xfrm>
            <a:off x="189099" y="121920"/>
            <a:ext cx="4736063" cy="6498966"/>
          </a:xfrm>
          <a:prstGeom prst="rect">
            <a:avLst/>
          </a:prstGeom>
        </p:spPr>
      </p:pic>
      <p:sp>
        <p:nvSpPr>
          <p:cNvPr id="38" name="TextBox 37">
            <a:extLst>
              <a:ext uri="{FF2B5EF4-FFF2-40B4-BE49-F238E27FC236}">
                <a16:creationId xmlns:a16="http://schemas.microsoft.com/office/drawing/2014/main" id="{E46AFD49-15E8-4AEF-B017-627EF3784F0F}"/>
              </a:ext>
            </a:extLst>
          </p:cNvPr>
          <p:cNvSpPr txBox="1"/>
          <p:nvPr/>
        </p:nvSpPr>
        <p:spPr>
          <a:xfrm>
            <a:off x="3482568" y="2309281"/>
            <a:ext cx="833187" cy="270463"/>
          </a:xfrm>
          <a:prstGeom prst="rect">
            <a:avLst/>
          </a:prstGeom>
          <a:noFill/>
          <a:ln>
            <a:noFill/>
          </a:ln>
        </p:spPr>
        <p:txBody>
          <a:bodyPr wrap="square" lIns="103382" tIns="51691" rIns="103382" bIns="51691" rtlCol="1">
            <a:spAutoFit/>
          </a:bodyPr>
          <a:lstStyle>
            <a:defPPr>
              <a:defRPr lang="en-US"/>
            </a:defPPr>
            <a:lvl1pPr algn="r" rtl="1">
              <a:defRPr sz="1000" b="1"/>
            </a:lvl1pPr>
          </a:lstStyle>
          <a:p>
            <a:r>
              <a:rPr lang="he-IL" sz="1079" dirty="0">
                <a:highlight>
                  <a:srgbClr val="C0C0C0"/>
                </a:highlight>
                <a:latin typeface="Gisha" panose="020B0502040204020203" pitchFamily="34" charset="-79"/>
                <a:cs typeface="Gisha" panose="020B0502040204020203" pitchFamily="34" charset="-79"/>
              </a:rPr>
              <a:t>קלי"ה</a:t>
            </a:r>
          </a:p>
        </p:txBody>
      </p:sp>
      <p:sp>
        <p:nvSpPr>
          <p:cNvPr id="39" name="TextBox 38">
            <a:extLst>
              <a:ext uri="{FF2B5EF4-FFF2-40B4-BE49-F238E27FC236}">
                <a16:creationId xmlns:a16="http://schemas.microsoft.com/office/drawing/2014/main" id="{907A14B7-8CEA-4B42-A368-EA263DF96B8C}"/>
              </a:ext>
            </a:extLst>
          </p:cNvPr>
          <p:cNvSpPr txBox="1"/>
          <p:nvPr/>
        </p:nvSpPr>
        <p:spPr>
          <a:xfrm>
            <a:off x="3109829" y="3027735"/>
            <a:ext cx="833187" cy="270463"/>
          </a:xfrm>
          <a:prstGeom prst="rect">
            <a:avLst/>
          </a:prstGeom>
          <a:noFill/>
          <a:ln>
            <a:noFill/>
          </a:ln>
        </p:spPr>
        <p:txBody>
          <a:bodyPr wrap="square" lIns="103382" tIns="51691" rIns="103382" bIns="51691" rtlCol="1">
            <a:spAutoFit/>
          </a:bodyPr>
          <a:lstStyle>
            <a:defPPr>
              <a:defRPr lang="en-US"/>
            </a:defPPr>
            <a:lvl1pPr algn="r" rtl="1">
              <a:defRPr sz="1000" b="1"/>
            </a:lvl1pPr>
          </a:lstStyle>
          <a:p>
            <a:r>
              <a:rPr lang="he-IL" sz="1079" dirty="0">
                <a:highlight>
                  <a:srgbClr val="C0C0C0"/>
                </a:highlight>
                <a:latin typeface="Gisha" panose="020B0502040204020203" pitchFamily="34" charset="-79"/>
                <a:cs typeface="Gisha" panose="020B0502040204020203" pitchFamily="34" charset="-79"/>
              </a:rPr>
              <a:t>אבנת</a:t>
            </a:r>
          </a:p>
        </p:txBody>
      </p:sp>
      <p:sp>
        <p:nvSpPr>
          <p:cNvPr id="40" name="TextBox 39">
            <a:extLst>
              <a:ext uri="{FF2B5EF4-FFF2-40B4-BE49-F238E27FC236}">
                <a16:creationId xmlns:a16="http://schemas.microsoft.com/office/drawing/2014/main" id="{2373904B-39A5-4764-9B7B-4D5D451AC50A}"/>
              </a:ext>
            </a:extLst>
          </p:cNvPr>
          <p:cNvSpPr txBox="1"/>
          <p:nvPr/>
        </p:nvSpPr>
        <p:spPr>
          <a:xfrm>
            <a:off x="2629126" y="1882626"/>
            <a:ext cx="833187" cy="270463"/>
          </a:xfrm>
          <a:prstGeom prst="rect">
            <a:avLst/>
          </a:prstGeom>
          <a:noFill/>
          <a:ln>
            <a:noFill/>
          </a:ln>
        </p:spPr>
        <p:txBody>
          <a:bodyPr wrap="square" lIns="103382" tIns="51691" rIns="103382" bIns="51691" rtlCol="1">
            <a:spAutoFit/>
          </a:bodyPr>
          <a:lstStyle>
            <a:defPPr>
              <a:defRPr lang="en-US"/>
            </a:defPPr>
            <a:lvl1pPr algn="r" rtl="1">
              <a:defRPr sz="1000" b="1"/>
            </a:lvl1pPr>
          </a:lstStyle>
          <a:p>
            <a:r>
              <a:rPr lang="he-IL" sz="1079" dirty="0">
                <a:highlight>
                  <a:srgbClr val="C0C0C0"/>
                </a:highlight>
                <a:latin typeface="Gisha" panose="020B0502040204020203" pitchFamily="34" charset="-79"/>
                <a:cs typeface="Gisha" panose="020B0502040204020203" pitchFamily="34" charset="-79"/>
              </a:rPr>
              <a:t>אלמוג</a:t>
            </a:r>
          </a:p>
        </p:txBody>
      </p:sp>
      <p:sp>
        <p:nvSpPr>
          <p:cNvPr id="41" name="TextBox 40">
            <a:extLst>
              <a:ext uri="{FF2B5EF4-FFF2-40B4-BE49-F238E27FC236}">
                <a16:creationId xmlns:a16="http://schemas.microsoft.com/office/drawing/2014/main" id="{F60B1270-A2E1-4D68-9A05-817F9D39CEE7}"/>
              </a:ext>
            </a:extLst>
          </p:cNvPr>
          <p:cNvSpPr txBox="1"/>
          <p:nvPr/>
        </p:nvSpPr>
        <p:spPr>
          <a:xfrm>
            <a:off x="1977047" y="1485392"/>
            <a:ext cx="1195330" cy="270463"/>
          </a:xfrm>
          <a:prstGeom prst="rect">
            <a:avLst/>
          </a:prstGeom>
          <a:noFill/>
          <a:ln>
            <a:noFill/>
          </a:ln>
        </p:spPr>
        <p:txBody>
          <a:bodyPr wrap="square" lIns="103382" tIns="51691" rIns="103382" bIns="51691" rtlCol="1">
            <a:spAutoFit/>
          </a:bodyPr>
          <a:lstStyle>
            <a:defPPr>
              <a:defRPr lang="en-US"/>
            </a:defPPr>
            <a:lvl1pPr algn="r" rtl="1">
              <a:defRPr sz="1000" b="1"/>
            </a:lvl1pPr>
          </a:lstStyle>
          <a:p>
            <a:r>
              <a:rPr lang="he-IL" sz="1079" dirty="0">
                <a:highlight>
                  <a:srgbClr val="C0C0C0"/>
                </a:highlight>
                <a:latin typeface="Gisha" panose="020B0502040204020203" pitchFamily="34" charset="-79"/>
                <a:cs typeface="Gisha" panose="020B0502040204020203" pitchFamily="34" charset="-79"/>
              </a:rPr>
              <a:t>ורד יריחו</a:t>
            </a:r>
          </a:p>
        </p:txBody>
      </p:sp>
      <p:sp>
        <p:nvSpPr>
          <p:cNvPr id="42" name="TextBox 41">
            <a:extLst>
              <a:ext uri="{FF2B5EF4-FFF2-40B4-BE49-F238E27FC236}">
                <a16:creationId xmlns:a16="http://schemas.microsoft.com/office/drawing/2014/main" id="{A50C21AB-EC63-496B-B51D-420AD5097674}"/>
              </a:ext>
            </a:extLst>
          </p:cNvPr>
          <p:cNvSpPr txBox="1"/>
          <p:nvPr/>
        </p:nvSpPr>
        <p:spPr>
          <a:xfrm>
            <a:off x="3753875" y="1675526"/>
            <a:ext cx="1051929" cy="270463"/>
          </a:xfrm>
          <a:prstGeom prst="rect">
            <a:avLst/>
          </a:prstGeom>
          <a:noFill/>
          <a:ln>
            <a:noFill/>
          </a:ln>
        </p:spPr>
        <p:txBody>
          <a:bodyPr wrap="square" lIns="103382" tIns="51691" rIns="103382" bIns="51691" rtlCol="1">
            <a:spAutoFit/>
          </a:bodyPr>
          <a:lstStyle>
            <a:defPPr>
              <a:defRPr lang="en-US"/>
            </a:defPPr>
            <a:lvl1pPr algn="r" rtl="1">
              <a:defRPr sz="1000" b="1"/>
            </a:lvl1pPr>
          </a:lstStyle>
          <a:p>
            <a:r>
              <a:rPr lang="he-IL" sz="1079" dirty="0">
                <a:highlight>
                  <a:srgbClr val="C0C0C0"/>
                </a:highlight>
                <a:latin typeface="Gisha" panose="020B0502040204020203" pitchFamily="34" charset="-79"/>
                <a:cs typeface="Gisha" panose="020B0502040204020203" pitchFamily="34" charset="-79"/>
              </a:rPr>
              <a:t>קדם ערבה</a:t>
            </a:r>
          </a:p>
        </p:txBody>
      </p:sp>
      <p:sp>
        <p:nvSpPr>
          <p:cNvPr id="43" name="TextBox 42">
            <a:extLst>
              <a:ext uri="{FF2B5EF4-FFF2-40B4-BE49-F238E27FC236}">
                <a16:creationId xmlns:a16="http://schemas.microsoft.com/office/drawing/2014/main" id="{914D2298-014A-4498-B1A2-D1915799D268}"/>
              </a:ext>
            </a:extLst>
          </p:cNvPr>
          <p:cNvSpPr txBox="1"/>
          <p:nvPr/>
        </p:nvSpPr>
        <p:spPr>
          <a:xfrm>
            <a:off x="2607430" y="4399851"/>
            <a:ext cx="1195331" cy="270463"/>
          </a:xfrm>
          <a:prstGeom prst="rect">
            <a:avLst/>
          </a:prstGeom>
          <a:noFill/>
          <a:ln>
            <a:noFill/>
          </a:ln>
        </p:spPr>
        <p:txBody>
          <a:bodyPr wrap="square" lIns="103382" tIns="51691" rIns="103382" bIns="51691" rtlCol="1">
            <a:spAutoFit/>
          </a:bodyPr>
          <a:lstStyle>
            <a:defPPr>
              <a:defRPr lang="en-US"/>
            </a:defPPr>
            <a:lvl1pPr algn="r" rtl="1">
              <a:defRPr sz="1000" b="1"/>
            </a:lvl1pPr>
          </a:lstStyle>
          <a:p>
            <a:r>
              <a:rPr lang="he-IL" sz="1079" dirty="0">
                <a:highlight>
                  <a:srgbClr val="C0C0C0"/>
                </a:highlight>
                <a:latin typeface="Gisha" panose="020B0502040204020203" pitchFamily="34" charset="-79"/>
                <a:cs typeface="Gisha" panose="020B0502040204020203" pitchFamily="34" charset="-79"/>
              </a:rPr>
              <a:t>מצפה שלם</a:t>
            </a:r>
          </a:p>
        </p:txBody>
      </p:sp>
      <p:sp>
        <p:nvSpPr>
          <p:cNvPr id="45" name="Oval 44">
            <a:extLst>
              <a:ext uri="{FF2B5EF4-FFF2-40B4-BE49-F238E27FC236}">
                <a16:creationId xmlns:a16="http://schemas.microsoft.com/office/drawing/2014/main" id="{98B07EBB-F663-45C5-A56C-C8BC1C38D11D}"/>
              </a:ext>
              <a:ext uri="{C183D7F6-B498-43B3-948B-1728B52AA6E4}">
                <adec:decorative xmlns:adec="http://schemas.microsoft.com/office/drawing/2017/decorative" val="1"/>
              </a:ext>
            </a:extLst>
          </p:cNvPr>
          <p:cNvSpPr/>
          <p:nvPr/>
        </p:nvSpPr>
        <p:spPr>
          <a:xfrm>
            <a:off x="2961230" y="4110822"/>
            <a:ext cx="210085" cy="210085"/>
          </a:xfrm>
          <a:prstGeom prst="ellipse">
            <a:avLst/>
          </a:prstGeom>
          <a:solidFill>
            <a:srgbClr val="FB6A3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115"/>
          </a:p>
        </p:txBody>
      </p:sp>
      <p:sp>
        <p:nvSpPr>
          <p:cNvPr id="49" name="TextBox 48">
            <a:extLst>
              <a:ext uri="{FF2B5EF4-FFF2-40B4-BE49-F238E27FC236}">
                <a16:creationId xmlns:a16="http://schemas.microsoft.com/office/drawing/2014/main" id="{BD9B2B90-746B-40DD-B51F-48DCF384A523}"/>
              </a:ext>
            </a:extLst>
          </p:cNvPr>
          <p:cNvSpPr txBox="1"/>
          <p:nvPr/>
        </p:nvSpPr>
        <p:spPr>
          <a:xfrm>
            <a:off x="2733764" y="1445314"/>
            <a:ext cx="1395350" cy="270463"/>
          </a:xfrm>
          <a:prstGeom prst="rect">
            <a:avLst/>
          </a:prstGeom>
          <a:noFill/>
          <a:ln>
            <a:noFill/>
          </a:ln>
        </p:spPr>
        <p:txBody>
          <a:bodyPr wrap="square" lIns="103382" tIns="51691" rIns="103382" bIns="51691" rtlCol="1">
            <a:spAutoFit/>
          </a:bodyPr>
          <a:lstStyle>
            <a:defPPr>
              <a:defRPr lang="en-US"/>
            </a:defPPr>
            <a:lvl1pPr algn="r" rtl="1">
              <a:defRPr sz="1000" b="1"/>
            </a:lvl1pPr>
          </a:lstStyle>
          <a:p>
            <a:r>
              <a:rPr lang="he-IL" sz="1079" dirty="0">
                <a:highlight>
                  <a:srgbClr val="C0C0C0"/>
                </a:highlight>
                <a:latin typeface="Gisha" panose="020B0502040204020203" pitchFamily="34" charset="-79"/>
                <a:cs typeface="Gisha" panose="020B0502040204020203" pitchFamily="34" charset="-79"/>
              </a:rPr>
              <a:t>בית הערבה</a:t>
            </a:r>
          </a:p>
        </p:txBody>
      </p:sp>
      <p:sp>
        <p:nvSpPr>
          <p:cNvPr id="58" name="Oval 57" descr="מיקום היישוב אבנת">
            <a:extLst>
              <a:ext uri="{FF2B5EF4-FFF2-40B4-BE49-F238E27FC236}">
                <a16:creationId xmlns:a16="http://schemas.microsoft.com/office/drawing/2014/main" id="{743B3BD8-342C-4DCA-BA7B-1967CF0D591C}"/>
              </a:ext>
            </a:extLst>
          </p:cNvPr>
          <p:cNvSpPr/>
          <p:nvPr/>
        </p:nvSpPr>
        <p:spPr>
          <a:xfrm>
            <a:off x="3250984" y="3101909"/>
            <a:ext cx="210085" cy="21008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115"/>
          </a:p>
        </p:txBody>
      </p:sp>
      <p:sp>
        <p:nvSpPr>
          <p:cNvPr id="59" name="Oval 58" descr="מיקום הקיבוץ קלי&quot;ה">
            <a:extLst>
              <a:ext uri="{FF2B5EF4-FFF2-40B4-BE49-F238E27FC236}">
                <a16:creationId xmlns:a16="http://schemas.microsoft.com/office/drawing/2014/main" id="{76FC412D-8084-4FBC-9AD9-930A6EDE8ADF}"/>
              </a:ext>
            </a:extLst>
          </p:cNvPr>
          <p:cNvSpPr/>
          <p:nvPr/>
        </p:nvSpPr>
        <p:spPr>
          <a:xfrm>
            <a:off x="3532628" y="2338417"/>
            <a:ext cx="210085" cy="210085"/>
          </a:xfrm>
          <a:prstGeom prst="ellipse">
            <a:avLst/>
          </a:prstGeom>
          <a:solidFill>
            <a:srgbClr val="FB6A3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115"/>
          </a:p>
        </p:txBody>
      </p:sp>
      <p:sp>
        <p:nvSpPr>
          <p:cNvPr id="60" name="Oval 59" descr="מיקום היישוב אלמוג">
            <a:extLst>
              <a:ext uri="{FF2B5EF4-FFF2-40B4-BE49-F238E27FC236}">
                <a16:creationId xmlns:a16="http://schemas.microsoft.com/office/drawing/2014/main" id="{969337A1-0011-43E6-905E-4AD8F1149FD0}"/>
              </a:ext>
            </a:extLst>
          </p:cNvPr>
          <p:cNvSpPr/>
          <p:nvPr/>
        </p:nvSpPr>
        <p:spPr>
          <a:xfrm>
            <a:off x="3481342" y="2017857"/>
            <a:ext cx="210085" cy="210085"/>
          </a:xfrm>
          <a:prstGeom prst="ellipse">
            <a:avLst/>
          </a:prstGeom>
          <a:solidFill>
            <a:srgbClr val="FB6A3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115"/>
          </a:p>
        </p:txBody>
      </p:sp>
      <p:sp>
        <p:nvSpPr>
          <p:cNvPr id="61" name="Oval 60" descr="מיקום הקיבוץ 'בית הערבה'">
            <a:extLst>
              <a:ext uri="{FF2B5EF4-FFF2-40B4-BE49-F238E27FC236}">
                <a16:creationId xmlns:a16="http://schemas.microsoft.com/office/drawing/2014/main" id="{AEB8A059-BC3B-48FB-AA91-A61054897A91}"/>
              </a:ext>
            </a:extLst>
          </p:cNvPr>
          <p:cNvSpPr/>
          <p:nvPr/>
        </p:nvSpPr>
        <p:spPr>
          <a:xfrm>
            <a:off x="3632389" y="1722437"/>
            <a:ext cx="210085" cy="210085"/>
          </a:xfrm>
          <a:prstGeom prst="ellipse">
            <a:avLst/>
          </a:prstGeom>
          <a:solidFill>
            <a:srgbClr val="FB6A3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115"/>
          </a:p>
        </p:txBody>
      </p:sp>
      <p:sp>
        <p:nvSpPr>
          <p:cNvPr id="62" name="Oval 61" descr="מיקום היישוב החדש 'קדם ערבה'">
            <a:extLst>
              <a:ext uri="{FF2B5EF4-FFF2-40B4-BE49-F238E27FC236}">
                <a16:creationId xmlns:a16="http://schemas.microsoft.com/office/drawing/2014/main" id="{CFAD85F5-861C-44BD-89DC-91E48E155E41}"/>
              </a:ext>
            </a:extLst>
          </p:cNvPr>
          <p:cNvSpPr/>
          <p:nvPr/>
        </p:nvSpPr>
        <p:spPr>
          <a:xfrm>
            <a:off x="3857946" y="1699523"/>
            <a:ext cx="210085" cy="21008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115"/>
          </a:p>
        </p:txBody>
      </p:sp>
      <p:sp>
        <p:nvSpPr>
          <p:cNvPr id="63" name="Oval 62" descr="מיקום המושב 'ורד יריחו'">
            <a:extLst>
              <a:ext uri="{FF2B5EF4-FFF2-40B4-BE49-F238E27FC236}">
                <a16:creationId xmlns:a16="http://schemas.microsoft.com/office/drawing/2014/main" id="{C95B6871-DCC0-4C90-BE71-AC7EA5A7C056}"/>
              </a:ext>
            </a:extLst>
          </p:cNvPr>
          <p:cNvSpPr/>
          <p:nvPr/>
        </p:nvSpPr>
        <p:spPr>
          <a:xfrm>
            <a:off x="3220892" y="1626639"/>
            <a:ext cx="210085" cy="210085"/>
          </a:xfrm>
          <a:prstGeom prst="ellipse">
            <a:avLst/>
          </a:prstGeom>
          <a:solidFill>
            <a:srgbClr val="FEFD4B"/>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115"/>
          </a:p>
        </p:txBody>
      </p:sp>
      <p:sp>
        <p:nvSpPr>
          <p:cNvPr id="66" name="Title 1" descr="סוגי יישובים">
            <a:extLst>
              <a:ext uri="{FF2B5EF4-FFF2-40B4-BE49-F238E27FC236}">
                <a16:creationId xmlns:a16="http://schemas.microsoft.com/office/drawing/2014/main" id="{DF581339-E253-4BD0-B1E1-87BC6C37ED2B}"/>
              </a:ext>
            </a:extLst>
          </p:cNvPr>
          <p:cNvSpPr txBox="1">
            <a:spLocks/>
          </p:cNvSpPr>
          <p:nvPr/>
        </p:nvSpPr>
        <p:spPr>
          <a:xfrm>
            <a:off x="8580720" y="1162234"/>
            <a:ext cx="3395408" cy="629462"/>
          </a:xfrm>
          <a:prstGeom prst="rect">
            <a:avLst/>
          </a:prstGeom>
        </p:spPr>
        <p:txBody>
          <a:bodyPr vert="horz" lIns="98695" tIns="49347" rIns="98695" bIns="49347" rtlCol="0" anchor="ctr">
            <a:no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400" b="1" dirty="0">
                <a:latin typeface="Gisha" panose="020B0502040204020203" pitchFamily="34" charset="-79"/>
                <a:cs typeface="Gisha" panose="020B0502040204020203" pitchFamily="34" charset="-79"/>
              </a:rPr>
              <a:t>סוגי יישובים</a:t>
            </a:r>
            <a:endParaRPr lang="he-IL" sz="2000" dirty="0">
              <a:latin typeface="Gisha" panose="020B0502040204020203" pitchFamily="34" charset="-79"/>
              <a:cs typeface="Gisha" panose="020B0502040204020203" pitchFamily="34" charset="-79"/>
            </a:endParaRPr>
          </a:p>
        </p:txBody>
      </p:sp>
      <p:sp>
        <p:nvSpPr>
          <p:cNvPr id="44" name="TextBox 43">
            <a:extLst>
              <a:ext uri="{FF2B5EF4-FFF2-40B4-BE49-F238E27FC236}">
                <a16:creationId xmlns:a16="http://schemas.microsoft.com/office/drawing/2014/main" id="{CCF5924A-4FA9-49AA-9CF9-C9B21C3F14B5}"/>
              </a:ext>
            </a:extLst>
          </p:cNvPr>
          <p:cNvSpPr txBox="1"/>
          <p:nvPr/>
        </p:nvSpPr>
        <p:spPr>
          <a:xfrm>
            <a:off x="5684150" y="6392703"/>
            <a:ext cx="1417562" cy="490647"/>
          </a:xfrm>
          <a:prstGeom prst="rect">
            <a:avLst/>
          </a:prstGeom>
          <a:noFill/>
        </p:spPr>
        <p:txBody>
          <a:bodyPr wrap="square" rtlCol="1">
            <a:spAutoFit/>
          </a:bodyPr>
          <a:lstStyle/>
          <a:p>
            <a:pPr algn="ctr"/>
            <a:r>
              <a:rPr lang="he-IL" sz="1294" b="1" dirty="0">
                <a:latin typeface="David" panose="020E0502060401010101" pitchFamily="34" charset="-79"/>
                <a:cs typeface="David" panose="020E0502060401010101" pitchFamily="34" charset="-79"/>
              </a:rPr>
              <a:t>רחמימוב אדריכלים ומתכנני ערים בע"מ</a:t>
            </a:r>
          </a:p>
        </p:txBody>
      </p:sp>
      <p:grpSp>
        <p:nvGrpSpPr>
          <p:cNvPr id="55" name="Group 54">
            <a:extLst>
              <a:ext uri="{FF2B5EF4-FFF2-40B4-BE49-F238E27FC236}">
                <a16:creationId xmlns:a16="http://schemas.microsoft.com/office/drawing/2014/main" id="{1D8455D8-49C3-46E3-98EB-3FE523985284}"/>
              </a:ext>
              <a:ext uri="{C183D7F6-B498-43B3-948B-1728B52AA6E4}">
                <adec:decorative xmlns:adec="http://schemas.microsoft.com/office/drawing/2017/decorative" val="1"/>
              </a:ext>
            </a:extLst>
          </p:cNvPr>
          <p:cNvGrpSpPr/>
          <p:nvPr/>
        </p:nvGrpSpPr>
        <p:grpSpPr>
          <a:xfrm>
            <a:off x="10933537" y="5937019"/>
            <a:ext cx="1279037" cy="876072"/>
            <a:chOff x="122259" y="5818636"/>
            <a:chExt cx="1248683" cy="851317"/>
          </a:xfrm>
        </p:grpSpPr>
        <p:pic>
          <p:nvPicPr>
            <p:cNvPr id="56" name="Picture 2" descr="תוצאת תמונה עבור משרד הבינוי והשיכון עכו">
              <a:extLst>
                <a:ext uri="{FF2B5EF4-FFF2-40B4-BE49-F238E27FC236}">
                  <a16:creationId xmlns:a16="http://schemas.microsoft.com/office/drawing/2014/main" id="{AFEE97C1-8CE9-4006-BEF1-291C0C02CF0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5511"/>
            <a:stretch/>
          </p:blipFill>
          <p:spPr bwMode="auto">
            <a:xfrm>
              <a:off x="850773" y="5879169"/>
              <a:ext cx="520169" cy="36512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תוצאת תמונה עבור משרד הבינוי והשיכון עכו">
              <a:extLst>
                <a:ext uri="{FF2B5EF4-FFF2-40B4-BE49-F238E27FC236}">
                  <a16:creationId xmlns:a16="http://schemas.microsoft.com/office/drawing/2014/main" id="{2CEEBE4C-C7D2-4744-98DF-FBBD4F99AB9F}"/>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64767"/>
            <a:stretch/>
          </p:blipFill>
          <p:spPr bwMode="auto">
            <a:xfrm>
              <a:off x="122259" y="5818636"/>
              <a:ext cx="728514" cy="8513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4" name="Group 63">
            <a:extLst>
              <a:ext uri="{FF2B5EF4-FFF2-40B4-BE49-F238E27FC236}">
                <a16:creationId xmlns:a16="http://schemas.microsoft.com/office/drawing/2014/main" id="{D72B62CF-9A42-43DD-8951-1E4D97B74444}"/>
              </a:ext>
              <a:ext uri="{C183D7F6-B498-43B3-948B-1728B52AA6E4}">
                <adec:decorative xmlns:adec="http://schemas.microsoft.com/office/drawing/2017/decorative" val="1"/>
              </a:ext>
            </a:extLst>
          </p:cNvPr>
          <p:cNvGrpSpPr/>
          <p:nvPr/>
        </p:nvGrpSpPr>
        <p:grpSpPr>
          <a:xfrm>
            <a:off x="7186026" y="6504495"/>
            <a:ext cx="2378964" cy="308596"/>
            <a:chOff x="4339771" y="10149347"/>
            <a:chExt cx="3173053" cy="481057"/>
          </a:xfrm>
        </p:grpSpPr>
        <p:pic>
          <p:nvPicPr>
            <p:cNvPr id="65" name="תמונה 1" descr="cid:image003.png@01D44B49.C3EA8750">
              <a:extLst>
                <a:ext uri="{FF2B5EF4-FFF2-40B4-BE49-F238E27FC236}">
                  <a16:creationId xmlns:a16="http://schemas.microsoft.com/office/drawing/2014/main" id="{A91AD84B-9EFB-43C4-A69E-20574FC954C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7064" t="17757" b="35294"/>
            <a:stretch/>
          </p:blipFill>
          <p:spPr bwMode="auto">
            <a:xfrm>
              <a:off x="6886193" y="10149347"/>
              <a:ext cx="626631" cy="46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תמונה 1" descr="cid:image003.png@01D44B49.C3EA8750">
              <a:extLst>
                <a:ext uri="{FF2B5EF4-FFF2-40B4-BE49-F238E27FC236}">
                  <a16:creationId xmlns:a16="http://schemas.microsoft.com/office/drawing/2014/main" id="{4DCDB9C2-861C-47FF-9ACD-1E9E2228A09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896" t="28328" r="22994" b="46246"/>
            <a:stretch/>
          </p:blipFill>
          <p:spPr bwMode="auto">
            <a:xfrm>
              <a:off x="4339771" y="10149347"/>
              <a:ext cx="2610120" cy="4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8" name="Picture 67">
            <a:extLst>
              <a:ext uri="{FF2B5EF4-FFF2-40B4-BE49-F238E27FC236}">
                <a16:creationId xmlns:a16="http://schemas.microsoft.com/office/drawing/2014/main" id="{FE0B0177-A03E-4563-A341-7903E966314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570185" y="6481609"/>
            <a:ext cx="1121628" cy="337695"/>
          </a:xfrm>
          <a:prstGeom prst="rect">
            <a:avLst/>
          </a:prstGeom>
        </p:spPr>
      </p:pic>
      <p:sp>
        <p:nvSpPr>
          <p:cNvPr id="2" name="Title 1" descr="סוגי יישובים">
            <a:extLst>
              <a:ext uri="{FF2B5EF4-FFF2-40B4-BE49-F238E27FC236}">
                <a16:creationId xmlns:a16="http://schemas.microsoft.com/office/drawing/2014/main" id="{356ECEF0-B78F-489D-A8F6-C74811EEE59E}"/>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endParaRPr lang="he-IL" dirty="0"/>
          </a:p>
        </p:txBody>
      </p:sp>
    </p:spTree>
    <p:extLst>
      <p:ext uri="{BB962C8B-B14F-4D97-AF65-F5344CB8AC3E}">
        <p14:creationId xmlns:p14="http://schemas.microsoft.com/office/powerpoint/2010/main" val="3280481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74A33B5-63DF-4824-842E-4C542C6EE418}"/>
              </a:ext>
            </a:extLst>
          </p:cNvPr>
          <p:cNvSpPr txBox="1">
            <a:spLocks/>
          </p:cNvSpPr>
          <p:nvPr/>
        </p:nvSpPr>
        <p:spPr>
          <a:xfrm>
            <a:off x="8684728" y="14810"/>
            <a:ext cx="3576638" cy="2104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1400" dirty="0">
                <a:latin typeface="Gisha" panose="020B0502040204020203" pitchFamily="34" charset="-79"/>
                <a:cs typeface="Gisha" panose="020B0502040204020203" pitchFamily="34" charset="-79"/>
              </a:rPr>
              <a:t>תכנית אב – מועצה אזורית </a:t>
            </a:r>
            <a:r>
              <a:rPr lang="he-IL" sz="1400" b="1" dirty="0">
                <a:latin typeface="Gisha" panose="020B0502040204020203" pitchFamily="34" charset="-79"/>
                <a:cs typeface="Gisha" panose="020B0502040204020203" pitchFamily="34" charset="-79"/>
              </a:rPr>
              <a:t>מגילות ים המלח</a:t>
            </a:r>
            <a:br>
              <a:rPr lang="he-IL" sz="1400" dirty="0">
                <a:latin typeface="Gisha" panose="020B0502040204020203" pitchFamily="34" charset="-79"/>
                <a:cs typeface="Gisha" panose="020B0502040204020203" pitchFamily="34" charset="-79"/>
              </a:rPr>
            </a:br>
            <a:br>
              <a:rPr lang="he-IL" sz="1400" dirty="0">
                <a:latin typeface="Gisha" panose="020B0502040204020203" pitchFamily="34" charset="-79"/>
                <a:cs typeface="Gisha" panose="020B0502040204020203" pitchFamily="34" charset="-79"/>
              </a:rPr>
            </a:br>
            <a:endParaRPr lang="he-IL" sz="1400" dirty="0">
              <a:latin typeface="Gisha" panose="020B0502040204020203" pitchFamily="34" charset="-79"/>
              <a:cs typeface="Gisha" panose="020B0502040204020203" pitchFamily="34" charset="-79"/>
            </a:endParaRPr>
          </a:p>
        </p:txBody>
      </p:sp>
      <p:sp>
        <p:nvSpPr>
          <p:cNvPr id="68" name="TextBox 67">
            <a:extLst>
              <a:ext uri="{FF2B5EF4-FFF2-40B4-BE49-F238E27FC236}">
                <a16:creationId xmlns:a16="http://schemas.microsoft.com/office/drawing/2014/main" id="{617ABACE-AB6C-469A-84C0-67BD89F747E4}"/>
              </a:ext>
            </a:extLst>
          </p:cNvPr>
          <p:cNvSpPr txBox="1"/>
          <p:nvPr/>
        </p:nvSpPr>
        <p:spPr>
          <a:xfrm>
            <a:off x="280251" y="5611098"/>
            <a:ext cx="2439871" cy="1015663"/>
          </a:xfrm>
          <a:prstGeom prst="rect">
            <a:avLst/>
          </a:prstGeom>
          <a:noFill/>
        </p:spPr>
        <p:txBody>
          <a:bodyPr wrap="square" rtlCol="1">
            <a:spAutoFit/>
          </a:bodyPr>
          <a:lstStyle/>
          <a:p>
            <a:pPr algn="r" rtl="1"/>
            <a:r>
              <a:rPr lang="he-IL" sz="2000" dirty="0">
                <a:latin typeface="Gisha" panose="020B0502040204020203" pitchFamily="34" charset="-79"/>
                <a:cs typeface="Gisha" panose="020B0502040204020203" pitchFamily="34" charset="-79"/>
              </a:rPr>
              <a:t>חלק מפרוגרמת דמוגרפיה, מסחר, תעסוקה ושירותי ציבור</a:t>
            </a:r>
          </a:p>
        </p:txBody>
      </p:sp>
      <p:sp>
        <p:nvSpPr>
          <p:cNvPr id="70" name="Title 1">
            <a:extLst>
              <a:ext uri="{FF2B5EF4-FFF2-40B4-BE49-F238E27FC236}">
                <a16:creationId xmlns:a16="http://schemas.microsoft.com/office/drawing/2014/main" id="{D9873454-1C7D-4DC9-A95A-57FD22B4304B}"/>
              </a:ext>
            </a:extLst>
          </p:cNvPr>
          <p:cNvSpPr txBox="1">
            <a:spLocks/>
          </p:cNvSpPr>
          <p:nvPr/>
        </p:nvSpPr>
        <p:spPr>
          <a:xfrm>
            <a:off x="8577555" y="971170"/>
            <a:ext cx="3395408" cy="629462"/>
          </a:xfrm>
          <a:prstGeom prst="rect">
            <a:avLst/>
          </a:prstGeom>
        </p:spPr>
        <p:txBody>
          <a:bodyPr vert="horz" lIns="98695" tIns="49347" rIns="98695" bIns="49347" rtlCol="0" anchor="ctr">
            <a:no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400" b="1" dirty="0">
                <a:latin typeface="Gisha" panose="020B0502040204020203" pitchFamily="34" charset="-79"/>
                <a:cs typeface="Gisha" panose="020B0502040204020203" pitchFamily="34" charset="-79"/>
              </a:rPr>
              <a:t>יחידות דיור</a:t>
            </a:r>
            <a:endParaRPr lang="he-IL" sz="2000" dirty="0">
              <a:latin typeface="Gisha" panose="020B0502040204020203" pitchFamily="34" charset="-79"/>
              <a:cs typeface="Gisha" panose="020B0502040204020203" pitchFamily="34" charset="-79"/>
            </a:endParaRPr>
          </a:p>
        </p:txBody>
      </p:sp>
      <p:sp>
        <p:nvSpPr>
          <p:cNvPr id="71" name="Slide Number Placeholder 27">
            <a:extLst>
              <a:ext uri="{FF2B5EF4-FFF2-40B4-BE49-F238E27FC236}">
                <a16:creationId xmlns:a16="http://schemas.microsoft.com/office/drawing/2014/main" id="{1697B305-46AB-4DC4-9930-F3714E043635}"/>
              </a:ext>
            </a:extLst>
          </p:cNvPr>
          <p:cNvSpPr>
            <a:spLocks noGrp="1"/>
          </p:cNvSpPr>
          <p:nvPr>
            <p:ph type="sldNum" sz="quarter" idx="12"/>
          </p:nvPr>
        </p:nvSpPr>
        <p:spPr>
          <a:xfrm>
            <a:off x="2419" y="6626761"/>
            <a:ext cx="325922" cy="222421"/>
          </a:xfrm>
        </p:spPr>
        <p:txBody>
          <a:bodyPr/>
          <a:lstStyle/>
          <a:p>
            <a:fld id="{B8F65289-939D-49B7-9598-2F964C384DA7}" type="slidenum">
              <a:rPr lang="he-IL" smtClean="0">
                <a:latin typeface="Gisha" panose="020B0502040204020203" pitchFamily="34" charset="-79"/>
                <a:cs typeface="Gisha" panose="020B0502040204020203" pitchFamily="34" charset="-79"/>
              </a:rPr>
              <a:t>9</a:t>
            </a:fld>
            <a:endParaRPr lang="he-IL" dirty="0">
              <a:latin typeface="Gisha" panose="020B0502040204020203" pitchFamily="34" charset="-79"/>
              <a:cs typeface="Gisha" panose="020B0502040204020203" pitchFamily="34" charset="-79"/>
            </a:endParaRPr>
          </a:p>
        </p:txBody>
      </p:sp>
      <p:sp>
        <p:nvSpPr>
          <p:cNvPr id="17" name="TextBox 16">
            <a:extLst>
              <a:ext uri="{FF2B5EF4-FFF2-40B4-BE49-F238E27FC236}">
                <a16:creationId xmlns:a16="http://schemas.microsoft.com/office/drawing/2014/main" id="{05483FD2-0546-448E-8403-BF31F35D4ABA}"/>
              </a:ext>
            </a:extLst>
          </p:cNvPr>
          <p:cNvSpPr txBox="1"/>
          <p:nvPr/>
        </p:nvSpPr>
        <p:spPr>
          <a:xfrm>
            <a:off x="9376482" y="5613853"/>
            <a:ext cx="2193130" cy="646331"/>
          </a:xfrm>
          <a:prstGeom prst="rect">
            <a:avLst/>
          </a:prstGeom>
          <a:noFill/>
        </p:spPr>
        <p:txBody>
          <a:bodyPr wrap="square" rtlCol="1">
            <a:spAutoFit/>
          </a:bodyPr>
          <a:lstStyle/>
          <a:p>
            <a:pPr algn="r" rtl="1"/>
            <a:r>
              <a:rPr lang="he-IL" sz="1200" dirty="0">
                <a:latin typeface="Gisha" panose="020B0502040204020203" pitchFamily="34" charset="-79"/>
                <a:cs typeface="Gisha" panose="020B0502040204020203" pitchFamily="34" charset="-79"/>
              </a:rPr>
              <a:t>מעודכן לתאריך 25.06.2020.</a:t>
            </a:r>
          </a:p>
          <a:p>
            <a:pPr algn="r" rtl="1"/>
            <a:r>
              <a:rPr lang="he-IL" sz="1200" b="1" dirty="0">
                <a:latin typeface="Gisha" panose="020B0502040204020203" pitchFamily="34" charset="-79"/>
                <a:cs typeface="Gisha" panose="020B0502040204020203" pitchFamily="34" charset="-79"/>
              </a:rPr>
              <a:t>*מספרים מקורבים </a:t>
            </a:r>
            <a:r>
              <a:rPr lang="he-IL" sz="1200" dirty="0">
                <a:latin typeface="Gisha" panose="020B0502040204020203" pitchFamily="34" charset="-79"/>
                <a:cs typeface="Gisha" panose="020B0502040204020203" pitchFamily="34" charset="-79"/>
              </a:rPr>
              <a:t>– כל בית אב מייצג 4 נפשות.</a:t>
            </a:r>
          </a:p>
        </p:txBody>
      </p:sp>
      <p:sp>
        <p:nvSpPr>
          <p:cNvPr id="16" name="TextBox 15">
            <a:extLst>
              <a:ext uri="{FF2B5EF4-FFF2-40B4-BE49-F238E27FC236}">
                <a16:creationId xmlns:a16="http://schemas.microsoft.com/office/drawing/2014/main" id="{1F523DDB-FBAB-45AE-AA99-34D0F40DF61B}"/>
              </a:ext>
            </a:extLst>
          </p:cNvPr>
          <p:cNvSpPr txBox="1"/>
          <p:nvPr/>
        </p:nvSpPr>
        <p:spPr>
          <a:xfrm>
            <a:off x="5684150" y="6392703"/>
            <a:ext cx="1417562" cy="490647"/>
          </a:xfrm>
          <a:prstGeom prst="rect">
            <a:avLst/>
          </a:prstGeom>
          <a:noFill/>
        </p:spPr>
        <p:txBody>
          <a:bodyPr wrap="square" rtlCol="1">
            <a:spAutoFit/>
          </a:bodyPr>
          <a:lstStyle/>
          <a:p>
            <a:pPr algn="ctr"/>
            <a:r>
              <a:rPr lang="he-IL" sz="1294" b="1" dirty="0">
                <a:latin typeface="David" panose="020E0502060401010101" pitchFamily="34" charset="-79"/>
                <a:cs typeface="David" panose="020E0502060401010101" pitchFamily="34" charset="-79"/>
              </a:rPr>
              <a:t>רחמימוב אדריכלים ומתכנני ערים בע"מ</a:t>
            </a:r>
          </a:p>
        </p:txBody>
      </p:sp>
      <p:grpSp>
        <p:nvGrpSpPr>
          <p:cNvPr id="19" name="Group 18">
            <a:extLst>
              <a:ext uri="{FF2B5EF4-FFF2-40B4-BE49-F238E27FC236}">
                <a16:creationId xmlns:a16="http://schemas.microsoft.com/office/drawing/2014/main" id="{821954BB-53B0-445E-8B9B-ED98D51276CD}"/>
              </a:ext>
              <a:ext uri="{C183D7F6-B498-43B3-948B-1728B52AA6E4}">
                <adec:decorative xmlns:adec="http://schemas.microsoft.com/office/drawing/2017/decorative" val="1"/>
              </a:ext>
            </a:extLst>
          </p:cNvPr>
          <p:cNvGrpSpPr/>
          <p:nvPr/>
        </p:nvGrpSpPr>
        <p:grpSpPr>
          <a:xfrm>
            <a:off x="10933537" y="5937019"/>
            <a:ext cx="1279037" cy="876072"/>
            <a:chOff x="122259" y="5818636"/>
            <a:chExt cx="1248683" cy="851317"/>
          </a:xfrm>
        </p:grpSpPr>
        <p:pic>
          <p:nvPicPr>
            <p:cNvPr id="20" name="Picture 2" descr="תוצאת תמונה עבור משרד הבינוי והשיכון עכו">
              <a:extLst>
                <a:ext uri="{FF2B5EF4-FFF2-40B4-BE49-F238E27FC236}">
                  <a16:creationId xmlns:a16="http://schemas.microsoft.com/office/drawing/2014/main" id="{4C161EA6-CBAB-4615-A494-E8FFA071F95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5511"/>
            <a:stretch/>
          </p:blipFill>
          <p:spPr bwMode="auto">
            <a:xfrm>
              <a:off x="850773" y="5879169"/>
              <a:ext cx="520169" cy="3651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תוצאת תמונה עבור משרד הבינוי והשיכון עכו">
              <a:extLst>
                <a:ext uri="{FF2B5EF4-FFF2-40B4-BE49-F238E27FC236}">
                  <a16:creationId xmlns:a16="http://schemas.microsoft.com/office/drawing/2014/main" id="{9580E650-B2E6-48A8-916D-C247135E66F3}"/>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64767"/>
            <a:stretch/>
          </p:blipFill>
          <p:spPr bwMode="auto">
            <a:xfrm>
              <a:off x="122259" y="5818636"/>
              <a:ext cx="728514" cy="8513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CAC6C238-A9FE-4D3A-8225-BCDCBEC4B29A}"/>
              </a:ext>
              <a:ext uri="{C183D7F6-B498-43B3-948B-1728B52AA6E4}">
                <adec:decorative xmlns:adec="http://schemas.microsoft.com/office/drawing/2017/decorative" val="1"/>
              </a:ext>
            </a:extLst>
          </p:cNvPr>
          <p:cNvGrpSpPr/>
          <p:nvPr/>
        </p:nvGrpSpPr>
        <p:grpSpPr>
          <a:xfrm>
            <a:off x="7186026" y="6504495"/>
            <a:ext cx="2378964" cy="308596"/>
            <a:chOff x="4339771" y="10149347"/>
            <a:chExt cx="3173053" cy="481057"/>
          </a:xfrm>
        </p:grpSpPr>
        <p:pic>
          <p:nvPicPr>
            <p:cNvPr id="23" name="תמונה 1" descr="cid:image003.png@01D44B49.C3EA8750">
              <a:extLst>
                <a:ext uri="{FF2B5EF4-FFF2-40B4-BE49-F238E27FC236}">
                  <a16:creationId xmlns:a16="http://schemas.microsoft.com/office/drawing/2014/main" id="{88698261-ED8F-40C4-A570-27F68E4D6DE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7064" t="17757" b="35294"/>
            <a:stretch/>
          </p:blipFill>
          <p:spPr bwMode="auto">
            <a:xfrm>
              <a:off x="6886193" y="10149347"/>
              <a:ext cx="626631" cy="46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תמונה 1" descr="cid:image003.png@01D44B49.C3EA8750">
              <a:extLst>
                <a:ext uri="{FF2B5EF4-FFF2-40B4-BE49-F238E27FC236}">
                  <a16:creationId xmlns:a16="http://schemas.microsoft.com/office/drawing/2014/main" id="{90054ABE-C5DA-4B28-8E99-09405DB040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896" t="28328" r="22994" b="46246"/>
            <a:stretch/>
          </p:blipFill>
          <p:spPr bwMode="auto">
            <a:xfrm>
              <a:off x="4339771" y="10149347"/>
              <a:ext cx="2610120" cy="4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A337A7F7-E6F2-48E3-884A-01420FDD7DA4}"/>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570185" y="6481609"/>
            <a:ext cx="1121628" cy="337695"/>
          </a:xfrm>
          <a:prstGeom prst="rect">
            <a:avLst/>
          </a:prstGeom>
        </p:spPr>
      </p:pic>
      <p:sp>
        <p:nvSpPr>
          <p:cNvPr id="2" name="Title 1" descr="יחידות דיור בהתפלגות יישובית">
            <a:extLst>
              <a:ext uri="{FF2B5EF4-FFF2-40B4-BE49-F238E27FC236}">
                <a16:creationId xmlns:a16="http://schemas.microsoft.com/office/drawing/2014/main" id="{6E9080BC-963B-44FE-A972-43268FA715E9}"/>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endParaRPr lang="he-IL" dirty="0"/>
          </a:p>
        </p:txBody>
      </p:sp>
      <p:graphicFrame>
        <p:nvGraphicFramePr>
          <p:cNvPr id="3" name="Table 3">
            <a:extLst>
              <a:ext uri="{FF2B5EF4-FFF2-40B4-BE49-F238E27FC236}">
                <a16:creationId xmlns:a16="http://schemas.microsoft.com/office/drawing/2014/main" id="{74A3111D-9226-4ED6-AD35-54032B2F05D6}"/>
              </a:ext>
            </a:extLst>
          </p:cNvPr>
          <p:cNvGraphicFramePr>
            <a:graphicFrameLocks noGrp="1"/>
          </p:cNvGraphicFramePr>
          <p:nvPr>
            <p:extLst>
              <p:ext uri="{D42A27DB-BD31-4B8C-83A1-F6EECF244321}">
                <p14:modId xmlns:p14="http://schemas.microsoft.com/office/powerpoint/2010/main" val="2353481404"/>
              </p:ext>
            </p:extLst>
          </p:nvPr>
        </p:nvGraphicFramePr>
        <p:xfrm>
          <a:off x="2328930" y="1511308"/>
          <a:ext cx="8128002" cy="3881120"/>
        </p:xfrm>
        <a:graphic>
          <a:graphicData uri="http://schemas.openxmlformats.org/drawingml/2006/table">
            <a:tbl>
              <a:tblPr rtl="1" firstRow="1" bandRow="1">
                <a:tableStyleId>{5C22544A-7EE6-4342-B048-85BDC9FD1C3A}</a:tableStyleId>
              </a:tblPr>
              <a:tblGrid>
                <a:gridCol w="1354667">
                  <a:extLst>
                    <a:ext uri="{9D8B030D-6E8A-4147-A177-3AD203B41FA5}">
                      <a16:colId xmlns:a16="http://schemas.microsoft.com/office/drawing/2014/main" val="2103967097"/>
                    </a:ext>
                  </a:extLst>
                </a:gridCol>
                <a:gridCol w="1354667">
                  <a:extLst>
                    <a:ext uri="{9D8B030D-6E8A-4147-A177-3AD203B41FA5}">
                      <a16:colId xmlns:a16="http://schemas.microsoft.com/office/drawing/2014/main" val="3843213543"/>
                    </a:ext>
                  </a:extLst>
                </a:gridCol>
                <a:gridCol w="1354667">
                  <a:extLst>
                    <a:ext uri="{9D8B030D-6E8A-4147-A177-3AD203B41FA5}">
                      <a16:colId xmlns:a16="http://schemas.microsoft.com/office/drawing/2014/main" val="2309453377"/>
                    </a:ext>
                  </a:extLst>
                </a:gridCol>
                <a:gridCol w="1354667">
                  <a:extLst>
                    <a:ext uri="{9D8B030D-6E8A-4147-A177-3AD203B41FA5}">
                      <a16:colId xmlns:a16="http://schemas.microsoft.com/office/drawing/2014/main" val="1409358192"/>
                    </a:ext>
                  </a:extLst>
                </a:gridCol>
                <a:gridCol w="1354667">
                  <a:extLst>
                    <a:ext uri="{9D8B030D-6E8A-4147-A177-3AD203B41FA5}">
                      <a16:colId xmlns:a16="http://schemas.microsoft.com/office/drawing/2014/main" val="3522158190"/>
                    </a:ext>
                  </a:extLst>
                </a:gridCol>
                <a:gridCol w="1354667">
                  <a:extLst>
                    <a:ext uri="{9D8B030D-6E8A-4147-A177-3AD203B41FA5}">
                      <a16:colId xmlns:a16="http://schemas.microsoft.com/office/drawing/2014/main" val="870395999"/>
                    </a:ext>
                  </a:extLst>
                </a:gridCol>
              </a:tblGrid>
              <a:tr h="370840">
                <a:tc>
                  <a:txBody>
                    <a:bodyPr/>
                    <a:lstStyle/>
                    <a:p>
                      <a:pPr algn="ctr" rtl="1" fontAlgn="ctr"/>
                      <a:r>
                        <a:rPr lang="he-IL" sz="1800" u="none" strike="noStrike" dirty="0">
                          <a:effectLst/>
                          <a:latin typeface="Gisha" panose="020B0502040204020203" pitchFamily="34" charset="-79"/>
                          <a:cs typeface="Gisha" panose="020B0502040204020203" pitchFamily="34" charset="-79"/>
                        </a:rPr>
                        <a:t>שם היישוב</a:t>
                      </a:r>
                      <a:endParaRPr lang="he-IL" sz="1800" b="1" i="0" u="none" strike="noStrike" dirty="0">
                        <a:solidFill>
                          <a:srgbClr val="FFFFFF"/>
                        </a:solidFill>
                        <a:effectLst/>
                        <a:latin typeface="Gisha" panose="020B0502040204020203" pitchFamily="34" charset="-79"/>
                        <a:cs typeface="Gisha" panose="020B0502040204020203" pitchFamily="34" charset="-79"/>
                      </a:endParaRPr>
                    </a:p>
                  </a:txBody>
                  <a:tcPr marL="0" marR="0" marT="0" marB="0" anchor="ctr"/>
                </a:tc>
                <a:tc>
                  <a:txBody>
                    <a:bodyPr/>
                    <a:lstStyle/>
                    <a:p>
                      <a:pPr algn="ctr" rtl="1" fontAlgn="ctr"/>
                      <a:r>
                        <a:rPr lang="he-IL" sz="1800" u="none" strike="noStrike" dirty="0">
                          <a:effectLst/>
                          <a:latin typeface="Gisha" panose="020B0502040204020203" pitchFamily="34" charset="-79"/>
                          <a:cs typeface="Gisha" panose="020B0502040204020203" pitchFamily="34" charset="-79"/>
                        </a:rPr>
                        <a:t>יח"ד בנויות</a:t>
                      </a:r>
                    </a:p>
                    <a:p>
                      <a:pPr algn="ctr" rtl="1" fontAlgn="ctr"/>
                      <a:r>
                        <a:rPr lang="he-IL" sz="1200" u="none" strike="noStrike" dirty="0">
                          <a:effectLst/>
                          <a:latin typeface="Gisha" panose="020B0502040204020203" pitchFamily="34" charset="-79"/>
                          <a:cs typeface="Gisha" panose="020B0502040204020203" pitchFamily="34" charset="-79"/>
                        </a:rPr>
                        <a:t>קיימות</a:t>
                      </a:r>
                      <a:endParaRPr lang="he-IL" sz="1800" u="none" strike="noStrike" dirty="0">
                        <a:effectLst/>
                        <a:latin typeface="Gisha" panose="020B0502040204020203" pitchFamily="34" charset="-79"/>
                        <a:cs typeface="Gisha" panose="020B0502040204020203" pitchFamily="34" charset="-79"/>
                      </a:endParaRPr>
                    </a:p>
                  </a:txBody>
                  <a:tcPr marL="0" marR="0" marT="0" marB="0" anchor="ctr"/>
                </a:tc>
                <a:tc>
                  <a:txBody>
                    <a:bodyPr/>
                    <a:lstStyle/>
                    <a:p>
                      <a:pPr algn="ctr" rtl="1" fontAlgn="ctr"/>
                      <a:r>
                        <a:rPr lang="he-IL" sz="1800" u="none" strike="noStrike" dirty="0">
                          <a:effectLst/>
                          <a:latin typeface="Gisha" panose="020B0502040204020203" pitchFamily="34" charset="-79"/>
                          <a:cs typeface="Gisha" panose="020B0502040204020203" pitchFamily="34" charset="-79"/>
                        </a:rPr>
                        <a:t>יח"ד מאושרות </a:t>
                      </a:r>
                      <a:r>
                        <a:rPr lang="he-IL" sz="1200" u="none" strike="noStrike" dirty="0">
                          <a:effectLst/>
                          <a:latin typeface="Gisha" panose="020B0502040204020203" pitchFamily="34" charset="-79"/>
                          <a:cs typeface="Gisha" panose="020B0502040204020203" pitchFamily="34" charset="-79"/>
                        </a:rPr>
                        <a:t>בתב"עות מפורטות</a:t>
                      </a:r>
                      <a:endParaRPr lang="he-IL" sz="1800" b="1" i="0" u="none" strike="noStrike" dirty="0">
                        <a:solidFill>
                          <a:srgbClr val="FFFFFF"/>
                        </a:solidFill>
                        <a:effectLst/>
                        <a:latin typeface="Gisha" panose="020B0502040204020203" pitchFamily="34" charset="-79"/>
                        <a:cs typeface="Gisha" panose="020B0502040204020203" pitchFamily="34" charset="-79"/>
                      </a:endParaRPr>
                    </a:p>
                  </a:txBody>
                  <a:tcPr marL="0" marR="0" marT="0" marB="0" anchor="ctr"/>
                </a:tc>
                <a:tc>
                  <a:txBody>
                    <a:bodyPr/>
                    <a:lstStyle/>
                    <a:p>
                      <a:pPr algn="ctr" rtl="1" fontAlgn="ctr"/>
                      <a:r>
                        <a:rPr lang="he-IL" sz="1800" b="1" i="0" u="none" strike="noStrike" dirty="0">
                          <a:solidFill>
                            <a:srgbClr val="FFFFFF"/>
                          </a:solidFill>
                          <a:effectLst/>
                          <a:latin typeface="Gisha" panose="020B0502040204020203" pitchFamily="34" charset="-79"/>
                          <a:cs typeface="Gisha" panose="020B0502040204020203" pitchFamily="34" charset="-79"/>
                        </a:rPr>
                        <a:t>יח"ד בתהליכי תכנון</a:t>
                      </a:r>
                    </a:p>
                  </a:txBody>
                  <a:tcPr marL="0" marR="0" marT="0" marB="0" anchor="ctr"/>
                </a:tc>
                <a:tc>
                  <a:txBody>
                    <a:bodyPr/>
                    <a:lstStyle/>
                    <a:p>
                      <a:pPr algn="ctr" rtl="1" fontAlgn="ctr"/>
                      <a:r>
                        <a:rPr lang="he-IL" sz="1800" b="1" i="0" u="none" strike="noStrike" dirty="0">
                          <a:solidFill>
                            <a:srgbClr val="FFFFFF"/>
                          </a:solidFill>
                          <a:effectLst/>
                          <a:latin typeface="Gisha" panose="020B0502040204020203" pitchFamily="34" charset="-79"/>
                          <a:cs typeface="Gisha" panose="020B0502040204020203" pitchFamily="34" charset="-79"/>
                        </a:rPr>
                        <a:t>סה"כ בתי אב</a:t>
                      </a:r>
                    </a:p>
                  </a:txBody>
                  <a:tcPr marL="0" marR="0" marT="0" marB="0" anchor="ctr"/>
                </a:tc>
                <a:tc>
                  <a:txBody>
                    <a:bodyPr/>
                    <a:lstStyle/>
                    <a:p>
                      <a:pPr algn="ctr" rtl="1" fontAlgn="ctr"/>
                      <a:r>
                        <a:rPr lang="he-IL" sz="1800" b="1" i="0" u="none" strike="noStrike" dirty="0">
                          <a:solidFill>
                            <a:srgbClr val="FFFFFF"/>
                          </a:solidFill>
                          <a:effectLst/>
                          <a:latin typeface="Gisha" panose="020B0502040204020203" pitchFamily="34" charset="-79"/>
                          <a:cs typeface="Gisha" panose="020B0502040204020203" pitchFamily="34" charset="-79"/>
                        </a:rPr>
                        <a:t>סה"כ תושבים </a:t>
                      </a:r>
                      <a:r>
                        <a:rPr lang="he-IL" sz="1200" b="1" i="0" u="none" strike="noStrike" dirty="0">
                          <a:solidFill>
                            <a:srgbClr val="FFFFFF"/>
                          </a:solidFill>
                          <a:effectLst/>
                          <a:latin typeface="Gisha" panose="020B0502040204020203" pitchFamily="34" charset="-79"/>
                          <a:cs typeface="Gisha" panose="020B0502040204020203" pitchFamily="34" charset="-79"/>
                        </a:rPr>
                        <a:t>בתכניות מאושרות נכון להיום</a:t>
                      </a:r>
                      <a:endParaRPr lang="he-IL" sz="1800" b="1" i="0" u="none" strike="noStrike" dirty="0">
                        <a:solidFill>
                          <a:srgbClr val="FFFFFF"/>
                        </a:solidFill>
                        <a:effectLst/>
                        <a:latin typeface="Gisha" panose="020B0502040204020203" pitchFamily="34" charset="-79"/>
                        <a:cs typeface="Gisha" panose="020B0502040204020203" pitchFamily="34" charset="-79"/>
                      </a:endParaRPr>
                    </a:p>
                  </a:txBody>
                  <a:tcPr marL="0" marR="0" marT="0" marB="0" anchor="ctr"/>
                </a:tc>
                <a:extLst>
                  <a:ext uri="{0D108BD9-81ED-4DB2-BD59-A6C34878D82A}">
                    <a16:rowId xmlns:a16="http://schemas.microsoft.com/office/drawing/2014/main" val="2662169030"/>
                  </a:ext>
                </a:extLst>
              </a:tr>
              <a:tr h="370840">
                <a:tc>
                  <a:txBody>
                    <a:bodyPr/>
                    <a:lstStyle/>
                    <a:p>
                      <a:pPr algn="r" rtl="1" fontAlgn="ctr"/>
                      <a:r>
                        <a:rPr lang="he-IL" sz="1800" b="1" u="none" strike="noStrike" dirty="0">
                          <a:solidFill>
                            <a:schemeClr val="tx1"/>
                          </a:solidFill>
                          <a:effectLst/>
                          <a:latin typeface="Gisha" panose="020B0502040204020203" pitchFamily="34" charset="-79"/>
                          <a:cs typeface="Gisha" panose="020B0502040204020203" pitchFamily="34" charset="-79"/>
                        </a:rPr>
                        <a:t>ורד יריחו</a:t>
                      </a:r>
                      <a:endParaRPr lang="he-IL" sz="1800" b="1" i="0" u="none" strike="noStrike" dirty="0">
                        <a:solidFill>
                          <a:schemeClr val="tx1"/>
                        </a:solidFill>
                        <a:effectLst/>
                        <a:latin typeface="Gisha" panose="020B0502040204020203" pitchFamily="34" charset="-79"/>
                        <a:cs typeface="Gisha" panose="020B0502040204020203" pitchFamily="34" charset="-79"/>
                      </a:endParaRPr>
                    </a:p>
                  </a:txBody>
                  <a:tcPr marL="0" marR="0" marT="0" marB="0" anchor="ctr"/>
                </a:tc>
                <a:tc>
                  <a:txBody>
                    <a:bodyPr/>
                    <a:lstStyle/>
                    <a:p>
                      <a:pPr marL="0" algn="ctr" defTabSz="914400" rtl="0" eaLnBrk="1" fontAlgn="b" latinLnBrk="0" hangingPunct="1"/>
                      <a:r>
                        <a:rPr lang="he-IL" sz="1800" u="none" strike="noStrike" kern="1200" dirty="0">
                          <a:solidFill>
                            <a:schemeClr val="tx1"/>
                          </a:solidFill>
                          <a:effectLst/>
                          <a:latin typeface="Gisha" panose="020B0502040204020203" pitchFamily="34" charset="-79"/>
                          <a:ea typeface="+mn-ea"/>
                          <a:cs typeface="Gisha" panose="020B0502040204020203" pitchFamily="34" charset="-79"/>
                        </a:rPr>
                        <a:t>94</a:t>
                      </a:r>
                    </a:p>
                  </a:txBody>
                  <a:tcPr marL="0" marR="0" marT="0" marB="0" anchor="ctr" anchorCtr="1"/>
                </a:tc>
                <a:tc>
                  <a:txBody>
                    <a:bodyPr/>
                    <a:lstStyle/>
                    <a:p>
                      <a:pPr marL="0" algn="ctr" defTabSz="914400" rtl="0" eaLnBrk="1" fontAlgn="b" latinLnBrk="0" hangingPunct="1"/>
                      <a:r>
                        <a:rPr lang="he-IL" sz="1800" u="none" strike="noStrike" kern="1200" dirty="0">
                          <a:solidFill>
                            <a:schemeClr val="tx1"/>
                          </a:solidFill>
                          <a:effectLst/>
                          <a:latin typeface="Gisha" panose="020B0502040204020203" pitchFamily="34" charset="-79"/>
                          <a:ea typeface="+mn-ea"/>
                          <a:cs typeface="Gisha" panose="020B0502040204020203" pitchFamily="34" charset="-79"/>
                        </a:rPr>
                        <a:t>110</a:t>
                      </a:r>
                    </a:p>
                  </a:txBody>
                  <a:tcPr marL="0" marR="0" marT="0" marB="0" anchor="ctr" anchorCtr="1"/>
                </a:tc>
                <a:tc>
                  <a:txBody>
                    <a:bodyPr/>
                    <a:lstStyle/>
                    <a:p>
                      <a:pPr marL="0" algn="ctr" defTabSz="914400" rtl="0" eaLnBrk="1" fontAlgn="b" latinLnBrk="0" hangingPunct="1"/>
                      <a:r>
                        <a:rPr lang="he-IL" sz="1800" u="none" strike="noStrike" kern="1200" dirty="0">
                          <a:solidFill>
                            <a:schemeClr val="tx1"/>
                          </a:solidFill>
                          <a:effectLst/>
                          <a:latin typeface="Gisha" panose="020B0502040204020203" pitchFamily="34" charset="-79"/>
                          <a:ea typeface="+mn-ea"/>
                          <a:cs typeface="Gisha" panose="020B0502040204020203" pitchFamily="34" charset="-79"/>
                        </a:rPr>
                        <a:t>225</a:t>
                      </a:r>
                    </a:p>
                  </a:txBody>
                  <a:tcPr marL="0" marR="0" marT="0" marB="0" anchor="ctr" anchorCtr="1"/>
                </a:tc>
                <a:tc>
                  <a:txBody>
                    <a:bodyPr/>
                    <a:lstStyle/>
                    <a:p>
                      <a:pPr marL="0" algn="ctr" defTabSz="914400" rtl="0" eaLnBrk="1" fontAlgn="b" latinLnBrk="0" hangingPunct="1"/>
                      <a:r>
                        <a:rPr lang="he-IL" sz="1800" u="none" strike="noStrike" kern="1200" dirty="0">
                          <a:solidFill>
                            <a:schemeClr val="tx1"/>
                          </a:solidFill>
                          <a:effectLst/>
                          <a:latin typeface="Gisha" panose="020B0502040204020203" pitchFamily="34" charset="-79"/>
                          <a:ea typeface="+mn-ea"/>
                          <a:cs typeface="Gisha" panose="020B0502040204020203" pitchFamily="34" charset="-79"/>
                        </a:rPr>
                        <a:t>335</a:t>
                      </a:r>
                    </a:p>
                  </a:txBody>
                  <a:tcPr marL="0" marR="0" marT="0" marB="0" anchor="ctr" anchorCtr="1"/>
                </a:tc>
                <a:tc>
                  <a:txBody>
                    <a:bodyPr/>
                    <a:lstStyle/>
                    <a:p>
                      <a:pPr algn="ctr" rtl="0" fontAlgn="b"/>
                      <a:r>
                        <a:rPr lang="he-IL" sz="1800" u="none" strike="noStrike" kern="1200" dirty="0">
                          <a:solidFill>
                            <a:schemeClr val="tx1"/>
                          </a:solidFill>
                          <a:effectLst/>
                          <a:latin typeface="Gisha" panose="020B0502040204020203" pitchFamily="34" charset="-79"/>
                          <a:ea typeface="+mn-ea"/>
                          <a:cs typeface="Gisha" panose="020B0502040204020203" pitchFamily="34" charset="-79"/>
                        </a:rPr>
                        <a:t>1,340</a:t>
                      </a:r>
                    </a:p>
                  </a:txBody>
                  <a:tcPr marL="9525" marR="9525" marT="9525" marB="0" anchor="ctr" anchorCtr="1"/>
                </a:tc>
                <a:extLst>
                  <a:ext uri="{0D108BD9-81ED-4DB2-BD59-A6C34878D82A}">
                    <a16:rowId xmlns:a16="http://schemas.microsoft.com/office/drawing/2014/main" val="889115825"/>
                  </a:ext>
                </a:extLst>
              </a:tr>
              <a:tr h="370840">
                <a:tc>
                  <a:txBody>
                    <a:bodyPr/>
                    <a:lstStyle/>
                    <a:p>
                      <a:pPr algn="r" rtl="1" fontAlgn="ctr"/>
                      <a:r>
                        <a:rPr lang="he-IL" sz="1800" b="1" u="none" strike="noStrike" dirty="0">
                          <a:solidFill>
                            <a:schemeClr val="tx1"/>
                          </a:solidFill>
                          <a:effectLst/>
                          <a:latin typeface="Gisha" panose="020B0502040204020203" pitchFamily="34" charset="-79"/>
                          <a:cs typeface="Gisha" panose="020B0502040204020203" pitchFamily="34" charset="-79"/>
                        </a:rPr>
                        <a:t>אלמוג</a:t>
                      </a:r>
                      <a:endParaRPr lang="he-IL" sz="1800" b="1" i="0" u="none" strike="noStrike" dirty="0">
                        <a:solidFill>
                          <a:schemeClr val="tx1"/>
                        </a:solidFill>
                        <a:effectLst/>
                        <a:latin typeface="Gisha" panose="020B0502040204020203" pitchFamily="34" charset="-79"/>
                        <a:cs typeface="Gisha" panose="020B0502040204020203" pitchFamily="34" charset="-79"/>
                      </a:endParaRPr>
                    </a:p>
                  </a:txBody>
                  <a:tcPr marL="0" marR="0" marT="0" marB="0" anchor="ctr"/>
                </a:tc>
                <a:tc>
                  <a:txBody>
                    <a:bodyPr/>
                    <a:lstStyle/>
                    <a:p>
                      <a:pPr marL="0" algn="ctr" defTabSz="914400" rtl="0" eaLnBrk="1" fontAlgn="b" latinLnBrk="0" hangingPunct="1"/>
                      <a:r>
                        <a:rPr lang="he-IL" sz="1800" u="none" strike="noStrike" kern="1200" dirty="0">
                          <a:solidFill>
                            <a:schemeClr val="tx1"/>
                          </a:solidFill>
                          <a:effectLst/>
                          <a:latin typeface="Gisha" panose="020B0502040204020203" pitchFamily="34" charset="-79"/>
                          <a:ea typeface="+mn-ea"/>
                          <a:cs typeface="Gisha" panose="020B0502040204020203" pitchFamily="34" charset="-79"/>
                        </a:rPr>
                        <a:t>68</a:t>
                      </a:r>
                    </a:p>
                  </a:txBody>
                  <a:tcPr marL="0" marR="0" marT="0" marB="0" anchor="ctr" anchorCtr="1"/>
                </a:tc>
                <a:tc>
                  <a:txBody>
                    <a:bodyPr/>
                    <a:lstStyle/>
                    <a:p>
                      <a:pPr marL="0" algn="ctr" defTabSz="914400" rtl="0" eaLnBrk="1" fontAlgn="b" latinLnBrk="0" hangingPunct="1"/>
                      <a:r>
                        <a:rPr lang="he-IL" sz="1800" u="none" strike="noStrike" kern="1200" dirty="0">
                          <a:solidFill>
                            <a:schemeClr val="tx1"/>
                          </a:solidFill>
                          <a:effectLst/>
                          <a:latin typeface="Gisha" panose="020B0502040204020203" pitchFamily="34" charset="-79"/>
                          <a:ea typeface="+mn-ea"/>
                          <a:cs typeface="Gisha" panose="020B0502040204020203" pitchFamily="34" charset="-79"/>
                        </a:rPr>
                        <a:t>330</a:t>
                      </a:r>
                    </a:p>
                  </a:txBody>
                  <a:tcPr marL="0" marR="0" marT="0" marB="0" anchor="ctr" anchorCtr="1"/>
                </a:tc>
                <a:tc>
                  <a:txBody>
                    <a:bodyPr/>
                    <a:lstStyle/>
                    <a:p>
                      <a:pPr marL="0" algn="ctr" defTabSz="914400" rtl="0" eaLnBrk="1" fontAlgn="b" latinLnBrk="0" hangingPunct="1"/>
                      <a:r>
                        <a:rPr lang="he-IL" sz="1800" u="none" strike="noStrike" kern="1200" dirty="0">
                          <a:solidFill>
                            <a:schemeClr val="tx1"/>
                          </a:solidFill>
                          <a:effectLst/>
                          <a:latin typeface="Gisha" panose="020B0502040204020203" pitchFamily="34" charset="-79"/>
                          <a:ea typeface="+mn-ea"/>
                          <a:cs typeface="Gisha" panose="020B0502040204020203" pitchFamily="34" charset="-79"/>
                        </a:rPr>
                        <a:t>-</a:t>
                      </a:r>
                    </a:p>
                  </a:txBody>
                  <a:tcPr marL="0" marR="0" marT="0" marB="0" anchor="ctr" anchorCtr="1"/>
                </a:tc>
                <a:tc>
                  <a:txBody>
                    <a:bodyPr/>
                    <a:lstStyle/>
                    <a:p>
                      <a:pPr marL="0" algn="ctr" defTabSz="914400" rtl="0" eaLnBrk="1" fontAlgn="b" latinLnBrk="0" hangingPunct="1"/>
                      <a:r>
                        <a:rPr lang="he-IL" sz="1800" u="none" strike="noStrike" kern="1200" dirty="0">
                          <a:solidFill>
                            <a:schemeClr val="tx1"/>
                          </a:solidFill>
                          <a:effectLst/>
                          <a:latin typeface="Gisha" panose="020B0502040204020203" pitchFamily="34" charset="-79"/>
                          <a:ea typeface="+mn-ea"/>
                          <a:cs typeface="Gisha" panose="020B0502040204020203" pitchFamily="34" charset="-79"/>
                        </a:rPr>
                        <a:t>330</a:t>
                      </a:r>
                    </a:p>
                  </a:txBody>
                  <a:tcPr marL="0" marR="0" marT="0" marB="0" anchor="ctr" anchorCtr="1"/>
                </a:tc>
                <a:tc>
                  <a:txBody>
                    <a:bodyPr/>
                    <a:lstStyle/>
                    <a:p>
                      <a:pPr algn="ctr" rtl="0" fontAlgn="b"/>
                      <a:r>
                        <a:rPr lang="he-IL" sz="1800" u="none" strike="noStrike" kern="1200" dirty="0">
                          <a:solidFill>
                            <a:schemeClr val="tx1"/>
                          </a:solidFill>
                          <a:effectLst/>
                          <a:latin typeface="Gisha" panose="020B0502040204020203" pitchFamily="34" charset="-79"/>
                          <a:ea typeface="+mn-ea"/>
                          <a:cs typeface="Gisha" panose="020B0502040204020203" pitchFamily="34" charset="-79"/>
                        </a:rPr>
                        <a:t>1,320</a:t>
                      </a:r>
                    </a:p>
                  </a:txBody>
                  <a:tcPr marL="9525" marR="9525" marT="9525" marB="0" anchor="ctr" anchorCtr="1"/>
                </a:tc>
                <a:extLst>
                  <a:ext uri="{0D108BD9-81ED-4DB2-BD59-A6C34878D82A}">
                    <a16:rowId xmlns:a16="http://schemas.microsoft.com/office/drawing/2014/main" val="3233295783"/>
                  </a:ext>
                </a:extLst>
              </a:tr>
              <a:tr h="370840">
                <a:tc>
                  <a:txBody>
                    <a:bodyPr/>
                    <a:lstStyle/>
                    <a:p>
                      <a:pPr algn="r" rtl="1" fontAlgn="ctr"/>
                      <a:r>
                        <a:rPr lang="he-IL" sz="1800" b="1" u="none" strike="noStrike" dirty="0">
                          <a:solidFill>
                            <a:schemeClr val="tx1"/>
                          </a:solidFill>
                          <a:effectLst/>
                          <a:latin typeface="Gisha" panose="020B0502040204020203" pitchFamily="34" charset="-79"/>
                          <a:cs typeface="Gisha" panose="020B0502040204020203" pitchFamily="34" charset="-79"/>
                        </a:rPr>
                        <a:t>בית הערבה</a:t>
                      </a:r>
                      <a:endParaRPr lang="he-IL" sz="1800" b="1" i="0" u="none" strike="noStrike" dirty="0">
                        <a:solidFill>
                          <a:schemeClr val="tx1"/>
                        </a:solidFill>
                        <a:effectLst/>
                        <a:latin typeface="Gisha" panose="020B0502040204020203" pitchFamily="34" charset="-79"/>
                        <a:cs typeface="Gisha" panose="020B0502040204020203" pitchFamily="34" charset="-79"/>
                      </a:endParaRPr>
                    </a:p>
                  </a:txBody>
                  <a:tcPr marL="0" marR="0" marT="0" marB="0" anchor="ctr"/>
                </a:tc>
                <a:tc>
                  <a:txBody>
                    <a:bodyPr/>
                    <a:lstStyle/>
                    <a:p>
                      <a:pPr marL="0" algn="ctr" defTabSz="914400" rtl="0" eaLnBrk="1" fontAlgn="b" latinLnBrk="0" hangingPunct="1"/>
                      <a:r>
                        <a:rPr lang="he-IL" sz="1800" u="none" strike="noStrike" kern="1200" dirty="0">
                          <a:solidFill>
                            <a:schemeClr val="tx1"/>
                          </a:solidFill>
                          <a:effectLst/>
                          <a:latin typeface="Gisha" panose="020B0502040204020203" pitchFamily="34" charset="-79"/>
                          <a:ea typeface="+mn-ea"/>
                          <a:cs typeface="Gisha" panose="020B0502040204020203" pitchFamily="34" charset="-79"/>
                        </a:rPr>
                        <a:t>55</a:t>
                      </a:r>
                    </a:p>
                  </a:txBody>
                  <a:tcPr marL="0" marR="0" marT="0" marB="0" anchor="ctr" anchorCtr="1"/>
                </a:tc>
                <a:tc>
                  <a:txBody>
                    <a:bodyPr/>
                    <a:lstStyle/>
                    <a:p>
                      <a:pPr marL="0" algn="ctr" defTabSz="914400" rtl="0" eaLnBrk="1" fontAlgn="b" latinLnBrk="0" hangingPunct="1"/>
                      <a:r>
                        <a:rPr lang="he-IL" sz="1800" u="none" strike="noStrike" kern="1200" dirty="0">
                          <a:solidFill>
                            <a:schemeClr val="tx1"/>
                          </a:solidFill>
                          <a:effectLst/>
                          <a:latin typeface="Gisha" panose="020B0502040204020203" pitchFamily="34" charset="-79"/>
                          <a:ea typeface="+mn-ea"/>
                          <a:cs typeface="Gisha" panose="020B0502040204020203" pitchFamily="34" charset="-79"/>
                        </a:rPr>
                        <a:t>122</a:t>
                      </a:r>
                    </a:p>
                  </a:txBody>
                  <a:tcPr marL="0" marR="0" marT="0" marB="0" anchor="ctr" anchorCtr="1"/>
                </a:tc>
                <a:tc>
                  <a:txBody>
                    <a:bodyPr/>
                    <a:lstStyle/>
                    <a:p>
                      <a:pPr marL="0" algn="ctr" defTabSz="914400" rtl="0" eaLnBrk="1" fontAlgn="b" latinLnBrk="0" hangingPunct="1"/>
                      <a:r>
                        <a:rPr lang="he-IL" sz="1800" u="none" strike="noStrike" kern="1200" dirty="0">
                          <a:solidFill>
                            <a:schemeClr val="tx1"/>
                          </a:solidFill>
                          <a:effectLst/>
                          <a:latin typeface="Gisha" panose="020B0502040204020203" pitchFamily="34" charset="-79"/>
                          <a:ea typeface="+mn-ea"/>
                          <a:cs typeface="Gisha" panose="020B0502040204020203" pitchFamily="34" charset="-79"/>
                        </a:rPr>
                        <a:t>250</a:t>
                      </a:r>
                    </a:p>
                  </a:txBody>
                  <a:tcPr marL="0" marR="0" marT="0" marB="0" anchor="ctr" anchorCtr="1"/>
                </a:tc>
                <a:tc>
                  <a:txBody>
                    <a:bodyPr/>
                    <a:lstStyle/>
                    <a:p>
                      <a:pPr marL="0" algn="ctr" defTabSz="914400" rtl="0" eaLnBrk="1" fontAlgn="b" latinLnBrk="0" hangingPunct="1"/>
                      <a:r>
                        <a:rPr lang="he-IL" sz="1800" u="none" strike="noStrike" kern="1200" dirty="0">
                          <a:solidFill>
                            <a:schemeClr val="tx1"/>
                          </a:solidFill>
                          <a:effectLst/>
                          <a:latin typeface="Gisha" panose="020B0502040204020203" pitchFamily="34" charset="-79"/>
                          <a:ea typeface="+mn-ea"/>
                          <a:cs typeface="Gisha" panose="020B0502040204020203" pitchFamily="34" charset="-79"/>
                        </a:rPr>
                        <a:t>372</a:t>
                      </a:r>
                    </a:p>
                  </a:txBody>
                  <a:tcPr marL="0" marR="0" marT="0" marB="0" anchor="ctr" anchorCtr="1"/>
                </a:tc>
                <a:tc>
                  <a:txBody>
                    <a:bodyPr/>
                    <a:lstStyle/>
                    <a:p>
                      <a:pPr algn="ctr" rtl="0" fontAlgn="b"/>
                      <a:r>
                        <a:rPr lang="he-IL" sz="1800" u="none" strike="noStrike" kern="1200" dirty="0">
                          <a:solidFill>
                            <a:schemeClr val="tx1"/>
                          </a:solidFill>
                          <a:effectLst/>
                          <a:latin typeface="Gisha" panose="020B0502040204020203" pitchFamily="34" charset="-79"/>
                          <a:ea typeface="+mn-ea"/>
                          <a:cs typeface="Gisha" panose="020B0502040204020203" pitchFamily="34" charset="-79"/>
                        </a:rPr>
                        <a:t>1,488</a:t>
                      </a:r>
                    </a:p>
                  </a:txBody>
                  <a:tcPr marL="9525" marR="9525" marT="9525" marB="0" anchor="ctr" anchorCtr="1"/>
                </a:tc>
                <a:extLst>
                  <a:ext uri="{0D108BD9-81ED-4DB2-BD59-A6C34878D82A}">
                    <a16:rowId xmlns:a16="http://schemas.microsoft.com/office/drawing/2014/main" val="2844767464"/>
                  </a:ext>
                </a:extLst>
              </a:tr>
              <a:tr h="370840">
                <a:tc>
                  <a:txBody>
                    <a:bodyPr/>
                    <a:lstStyle/>
                    <a:p>
                      <a:pPr algn="r" rtl="1" fontAlgn="ctr"/>
                      <a:r>
                        <a:rPr lang="he-IL" sz="1800" b="1" u="none" strike="noStrike" dirty="0">
                          <a:solidFill>
                            <a:schemeClr val="tx1"/>
                          </a:solidFill>
                          <a:effectLst/>
                          <a:latin typeface="Gisha" panose="020B0502040204020203" pitchFamily="34" charset="-79"/>
                          <a:cs typeface="Gisha" panose="020B0502040204020203" pitchFamily="34" charset="-79"/>
                        </a:rPr>
                        <a:t>קלי"ה</a:t>
                      </a:r>
                      <a:endParaRPr lang="he-IL" sz="1800" b="1" i="0" u="none" strike="noStrike" dirty="0">
                        <a:solidFill>
                          <a:schemeClr val="tx1"/>
                        </a:solidFill>
                        <a:effectLst/>
                        <a:latin typeface="Gisha" panose="020B0502040204020203" pitchFamily="34" charset="-79"/>
                        <a:cs typeface="Gisha" panose="020B0502040204020203" pitchFamily="34" charset="-79"/>
                      </a:endParaRPr>
                    </a:p>
                  </a:txBody>
                  <a:tcPr marL="0" marR="0" marT="0" marB="0" anchor="ctr"/>
                </a:tc>
                <a:tc>
                  <a:txBody>
                    <a:bodyPr/>
                    <a:lstStyle/>
                    <a:p>
                      <a:pPr marL="0" algn="ctr" defTabSz="914400" rtl="0" eaLnBrk="1" fontAlgn="b" latinLnBrk="0" hangingPunct="1"/>
                      <a:r>
                        <a:rPr lang="he-IL" sz="1800" u="none" strike="noStrike" kern="1200" dirty="0">
                          <a:solidFill>
                            <a:schemeClr val="tx1"/>
                          </a:solidFill>
                          <a:effectLst/>
                          <a:latin typeface="Gisha" panose="020B0502040204020203" pitchFamily="34" charset="-79"/>
                          <a:ea typeface="+mn-ea"/>
                          <a:cs typeface="Gisha" panose="020B0502040204020203" pitchFamily="34" charset="-79"/>
                        </a:rPr>
                        <a:t>143</a:t>
                      </a:r>
                    </a:p>
                  </a:txBody>
                  <a:tcPr marL="0" marR="0" marT="0" marB="0" anchor="ctr" anchorCtr="1"/>
                </a:tc>
                <a:tc>
                  <a:txBody>
                    <a:bodyPr/>
                    <a:lstStyle/>
                    <a:p>
                      <a:pPr marL="0" algn="ctr" defTabSz="914400" rtl="0" eaLnBrk="1" fontAlgn="b" latinLnBrk="0" hangingPunct="1"/>
                      <a:r>
                        <a:rPr lang="he-IL" sz="1800" u="none" strike="noStrike" kern="1200" dirty="0">
                          <a:solidFill>
                            <a:schemeClr val="tx1"/>
                          </a:solidFill>
                          <a:effectLst/>
                          <a:latin typeface="Gisha" panose="020B0502040204020203" pitchFamily="34" charset="-79"/>
                          <a:ea typeface="+mn-ea"/>
                          <a:cs typeface="Gisha" panose="020B0502040204020203" pitchFamily="34" charset="-79"/>
                        </a:rPr>
                        <a:t>410</a:t>
                      </a:r>
                    </a:p>
                  </a:txBody>
                  <a:tcPr marL="0" marR="0" marT="0" marB="0" anchor="ctr" anchorCtr="1"/>
                </a:tc>
                <a:tc>
                  <a:txBody>
                    <a:bodyPr/>
                    <a:lstStyle/>
                    <a:p>
                      <a:pPr marL="0" algn="ctr" defTabSz="914400" rtl="0" eaLnBrk="1" fontAlgn="b" latinLnBrk="0" hangingPunct="1"/>
                      <a:r>
                        <a:rPr lang="he-IL" sz="1800" u="none" strike="noStrike" kern="1200" dirty="0">
                          <a:solidFill>
                            <a:schemeClr val="tx1"/>
                          </a:solidFill>
                          <a:effectLst/>
                          <a:latin typeface="Gisha" panose="020B0502040204020203" pitchFamily="34" charset="-79"/>
                          <a:ea typeface="+mn-ea"/>
                          <a:cs typeface="Gisha" panose="020B0502040204020203" pitchFamily="34" charset="-79"/>
                        </a:rPr>
                        <a:t>-</a:t>
                      </a:r>
                    </a:p>
                  </a:txBody>
                  <a:tcPr marL="0" marR="0" marT="0" marB="0" anchor="ctr" anchorCtr="1"/>
                </a:tc>
                <a:tc>
                  <a:txBody>
                    <a:bodyPr/>
                    <a:lstStyle/>
                    <a:p>
                      <a:pPr marL="0" algn="ctr" defTabSz="914400" rtl="0" eaLnBrk="1" fontAlgn="b" latinLnBrk="0" hangingPunct="1"/>
                      <a:r>
                        <a:rPr lang="he-IL" sz="1800" u="none" strike="noStrike" kern="1200" dirty="0">
                          <a:solidFill>
                            <a:schemeClr val="tx1"/>
                          </a:solidFill>
                          <a:effectLst/>
                          <a:latin typeface="Gisha" panose="020B0502040204020203" pitchFamily="34" charset="-79"/>
                          <a:ea typeface="+mn-ea"/>
                          <a:cs typeface="Gisha" panose="020B0502040204020203" pitchFamily="34" charset="-79"/>
                        </a:rPr>
                        <a:t>410</a:t>
                      </a:r>
                    </a:p>
                  </a:txBody>
                  <a:tcPr marL="0" marR="0" marT="0" marB="0" anchor="ctr" anchorCtr="1"/>
                </a:tc>
                <a:tc>
                  <a:txBody>
                    <a:bodyPr/>
                    <a:lstStyle/>
                    <a:p>
                      <a:pPr algn="ctr" rtl="0" fontAlgn="b"/>
                      <a:r>
                        <a:rPr lang="he-IL" sz="1800" u="none" strike="noStrike" kern="1200" dirty="0">
                          <a:solidFill>
                            <a:schemeClr val="tx1"/>
                          </a:solidFill>
                          <a:effectLst/>
                          <a:latin typeface="Gisha" panose="020B0502040204020203" pitchFamily="34" charset="-79"/>
                          <a:ea typeface="+mn-ea"/>
                          <a:cs typeface="Gisha" panose="020B0502040204020203" pitchFamily="34" charset="-79"/>
                        </a:rPr>
                        <a:t>1,640</a:t>
                      </a:r>
                    </a:p>
                  </a:txBody>
                  <a:tcPr marL="9525" marR="9525" marT="9525" marB="0" anchor="ctr" anchorCtr="1"/>
                </a:tc>
                <a:extLst>
                  <a:ext uri="{0D108BD9-81ED-4DB2-BD59-A6C34878D82A}">
                    <a16:rowId xmlns:a16="http://schemas.microsoft.com/office/drawing/2014/main" val="2005970331"/>
                  </a:ext>
                </a:extLst>
              </a:tr>
              <a:tr h="370840">
                <a:tc>
                  <a:txBody>
                    <a:bodyPr/>
                    <a:lstStyle/>
                    <a:p>
                      <a:pPr algn="r" rtl="1" fontAlgn="ctr"/>
                      <a:r>
                        <a:rPr lang="he-IL" sz="1800" b="1" u="none" strike="noStrike" dirty="0">
                          <a:solidFill>
                            <a:schemeClr val="tx1"/>
                          </a:solidFill>
                          <a:effectLst/>
                          <a:latin typeface="Gisha" panose="020B0502040204020203" pitchFamily="34" charset="-79"/>
                          <a:cs typeface="Gisha" panose="020B0502040204020203" pitchFamily="34" charset="-79"/>
                        </a:rPr>
                        <a:t>אבנת</a:t>
                      </a:r>
                      <a:endParaRPr lang="he-IL" sz="1800" b="1" i="0" u="none" strike="noStrike" dirty="0">
                        <a:solidFill>
                          <a:schemeClr val="tx1"/>
                        </a:solidFill>
                        <a:effectLst/>
                        <a:latin typeface="Gisha" panose="020B0502040204020203" pitchFamily="34" charset="-79"/>
                        <a:cs typeface="Gisha" panose="020B0502040204020203" pitchFamily="34" charset="-79"/>
                      </a:endParaRPr>
                    </a:p>
                  </a:txBody>
                  <a:tcPr marL="0" marR="0" marT="0" marB="0" anchor="ctr"/>
                </a:tc>
                <a:tc>
                  <a:txBody>
                    <a:bodyPr/>
                    <a:lstStyle/>
                    <a:p>
                      <a:pPr marL="0" algn="ctr" defTabSz="914400" rtl="0" eaLnBrk="1" fontAlgn="b" latinLnBrk="0" hangingPunct="1"/>
                      <a:r>
                        <a:rPr lang="he-IL" sz="1800" u="none" strike="noStrike" kern="1200" dirty="0">
                          <a:solidFill>
                            <a:schemeClr val="tx1"/>
                          </a:solidFill>
                          <a:effectLst/>
                          <a:latin typeface="Gisha" panose="020B0502040204020203" pitchFamily="34" charset="-79"/>
                          <a:ea typeface="+mn-ea"/>
                          <a:cs typeface="Gisha" panose="020B0502040204020203" pitchFamily="34" charset="-79"/>
                        </a:rPr>
                        <a:t>35</a:t>
                      </a:r>
                    </a:p>
                  </a:txBody>
                  <a:tcPr marL="0" marR="0" marT="0" marB="0" anchor="ctr" anchorCtr="1"/>
                </a:tc>
                <a:tc>
                  <a:txBody>
                    <a:bodyPr/>
                    <a:lstStyle/>
                    <a:p>
                      <a:pPr marL="0" algn="ctr" defTabSz="914400" rtl="0" eaLnBrk="1" fontAlgn="b" latinLnBrk="0" hangingPunct="1"/>
                      <a:r>
                        <a:rPr lang="he-IL" sz="1800" u="none" strike="noStrike" kern="1200" dirty="0">
                          <a:solidFill>
                            <a:schemeClr val="tx1"/>
                          </a:solidFill>
                          <a:effectLst/>
                          <a:latin typeface="Gisha" panose="020B0502040204020203" pitchFamily="34" charset="-79"/>
                          <a:ea typeface="+mn-ea"/>
                          <a:cs typeface="Gisha" panose="020B0502040204020203" pitchFamily="34" charset="-79"/>
                        </a:rPr>
                        <a:t>70</a:t>
                      </a:r>
                    </a:p>
                  </a:txBody>
                  <a:tcPr marL="0" marR="0" marT="0" marB="0" anchor="ctr" anchorCtr="1"/>
                </a:tc>
                <a:tc>
                  <a:txBody>
                    <a:bodyPr/>
                    <a:lstStyle/>
                    <a:p>
                      <a:pPr marL="0" algn="ctr" defTabSz="914400" rtl="0" eaLnBrk="1" fontAlgn="b" latinLnBrk="0" hangingPunct="1"/>
                      <a:r>
                        <a:rPr lang="he-IL" sz="1800" u="none" strike="noStrike" kern="1200" dirty="0">
                          <a:solidFill>
                            <a:schemeClr val="tx1"/>
                          </a:solidFill>
                          <a:effectLst/>
                          <a:latin typeface="Gisha" panose="020B0502040204020203" pitchFamily="34" charset="-79"/>
                          <a:ea typeface="+mn-ea"/>
                          <a:cs typeface="Gisha" panose="020B0502040204020203" pitchFamily="34" charset="-79"/>
                        </a:rPr>
                        <a:t>90</a:t>
                      </a:r>
                    </a:p>
                  </a:txBody>
                  <a:tcPr marL="0" marR="0" marT="0" marB="0" anchor="ctr" anchorCtr="1"/>
                </a:tc>
                <a:tc>
                  <a:txBody>
                    <a:bodyPr/>
                    <a:lstStyle/>
                    <a:p>
                      <a:pPr marL="0" algn="ctr" defTabSz="914400" rtl="0" eaLnBrk="1" fontAlgn="b" latinLnBrk="0" hangingPunct="1"/>
                      <a:r>
                        <a:rPr lang="he-IL" sz="1800" u="none" strike="noStrike" kern="1200" dirty="0">
                          <a:solidFill>
                            <a:schemeClr val="tx1"/>
                          </a:solidFill>
                          <a:effectLst/>
                          <a:latin typeface="Gisha" panose="020B0502040204020203" pitchFamily="34" charset="-79"/>
                          <a:ea typeface="+mn-ea"/>
                          <a:cs typeface="Gisha" panose="020B0502040204020203" pitchFamily="34" charset="-79"/>
                        </a:rPr>
                        <a:t>160</a:t>
                      </a:r>
                    </a:p>
                  </a:txBody>
                  <a:tcPr marL="0" marR="0" marT="0" marB="0" anchor="ctr" anchorCtr="1"/>
                </a:tc>
                <a:tc>
                  <a:txBody>
                    <a:bodyPr/>
                    <a:lstStyle/>
                    <a:p>
                      <a:pPr algn="ctr" rtl="0" fontAlgn="b"/>
                      <a:r>
                        <a:rPr lang="he-IL" sz="1800" u="none" strike="noStrike" kern="1200" dirty="0">
                          <a:solidFill>
                            <a:schemeClr val="tx1"/>
                          </a:solidFill>
                          <a:effectLst/>
                          <a:latin typeface="Gisha" panose="020B0502040204020203" pitchFamily="34" charset="-79"/>
                          <a:ea typeface="+mn-ea"/>
                          <a:cs typeface="Gisha" panose="020B0502040204020203" pitchFamily="34" charset="-79"/>
                        </a:rPr>
                        <a:t>640</a:t>
                      </a:r>
                    </a:p>
                  </a:txBody>
                  <a:tcPr marL="9525" marR="9525" marT="9525" marB="0" anchor="ctr" anchorCtr="1"/>
                </a:tc>
                <a:extLst>
                  <a:ext uri="{0D108BD9-81ED-4DB2-BD59-A6C34878D82A}">
                    <a16:rowId xmlns:a16="http://schemas.microsoft.com/office/drawing/2014/main" val="231512105"/>
                  </a:ext>
                </a:extLst>
              </a:tr>
              <a:tr h="370840">
                <a:tc>
                  <a:txBody>
                    <a:bodyPr/>
                    <a:lstStyle/>
                    <a:p>
                      <a:pPr algn="r" rtl="1" fontAlgn="ctr"/>
                      <a:r>
                        <a:rPr lang="he-IL" sz="1800" b="1" i="0" u="none" strike="noStrike" dirty="0">
                          <a:solidFill>
                            <a:schemeClr val="tx1"/>
                          </a:solidFill>
                          <a:effectLst/>
                          <a:latin typeface="Gisha" panose="020B0502040204020203" pitchFamily="34" charset="-79"/>
                          <a:cs typeface="Gisha" panose="020B0502040204020203" pitchFamily="34" charset="-79"/>
                        </a:rPr>
                        <a:t>מצפה שלם</a:t>
                      </a:r>
                    </a:p>
                  </a:txBody>
                  <a:tcPr marL="0" marR="0" marT="0" marB="0" anchor="ctr"/>
                </a:tc>
                <a:tc>
                  <a:txBody>
                    <a:bodyPr/>
                    <a:lstStyle/>
                    <a:p>
                      <a:pPr marL="0" algn="ctr" defTabSz="914400" rtl="0" eaLnBrk="1" fontAlgn="b" latinLnBrk="0" hangingPunct="1"/>
                      <a:r>
                        <a:rPr lang="he-IL" sz="1800" u="none" strike="noStrike" kern="1200" dirty="0">
                          <a:solidFill>
                            <a:schemeClr val="tx1"/>
                          </a:solidFill>
                          <a:effectLst/>
                          <a:latin typeface="Gisha" panose="020B0502040204020203" pitchFamily="34" charset="-79"/>
                          <a:ea typeface="+mn-ea"/>
                          <a:cs typeface="Gisha" panose="020B0502040204020203" pitchFamily="34" charset="-79"/>
                        </a:rPr>
                        <a:t>60</a:t>
                      </a:r>
                    </a:p>
                  </a:txBody>
                  <a:tcPr marL="0" marR="0" marT="0" marB="0" anchor="ctr" anchorCtr="1"/>
                </a:tc>
                <a:tc>
                  <a:txBody>
                    <a:bodyPr/>
                    <a:lstStyle/>
                    <a:p>
                      <a:pPr marL="0" algn="ctr" defTabSz="914400" rtl="0" eaLnBrk="1" fontAlgn="b" latinLnBrk="0" hangingPunct="1"/>
                      <a:r>
                        <a:rPr lang="he-IL" sz="1800" u="none" strike="noStrike" kern="1200" dirty="0">
                          <a:solidFill>
                            <a:schemeClr val="tx1"/>
                          </a:solidFill>
                          <a:effectLst/>
                          <a:latin typeface="Gisha" panose="020B0502040204020203" pitchFamily="34" charset="-79"/>
                          <a:ea typeface="+mn-ea"/>
                          <a:cs typeface="Gisha" panose="020B0502040204020203" pitchFamily="34" charset="-79"/>
                        </a:rPr>
                        <a:t>260</a:t>
                      </a:r>
                    </a:p>
                  </a:txBody>
                  <a:tcPr marL="0" marR="0" marT="0" marB="0" anchor="ctr" anchorCtr="1"/>
                </a:tc>
                <a:tc>
                  <a:txBody>
                    <a:bodyPr/>
                    <a:lstStyle/>
                    <a:p>
                      <a:pPr marL="0" algn="ctr" defTabSz="914400" rtl="0" eaLnBrk="1" fontAlgn="b" latinLnBrk="0" hangingPunct="1"/>
                      <a:r>
                        <a:rPr lang="he-IL" sz="1800" u="none" strike="noStrike" kern="1200" dirty="0">
                          <a:solidFill>
                            <a:schemeClr val="tx1"/>
                          </a:solidFill>
                          <a:effectLst/>
                          <a:latin typeface="Gisha" panose="020B0502040204020203" pitchFamily="34" charset="-79"/>
                          <a:ea typeface="+mn-ea"/>
                          <a:cs typeface="Gisha" panose="020B0502040204020203" pitchFamily="34" charset="-79"/>
                        </a:rPr>
                        <a:t>150</a:t>
                      </a:r>
                    </a:p>
                  </a:txBody>
                  <a:tcPr marL="0" marR="0" marT="0" marB="0" anchor="ctr" anchorCtr="1"/>
                </a:tc>
                <a:tc>
                  <a:txBody>
                    <a:bodyPr/>
                    <a:lstStyle/>
                    <a:p>
                      <a:pPr marL="0" algn="ctr" defTabSz="914400" rtl="0" eaLnBrk="1" fontAlgn="b" latinLnBrk="0" hangingPunct="1"/>
                      <a:r>
                        <a:rPr lang="he-IL" sz="1800" u="none" strike="noStrike" kern="1200" dirty="0">
                          <a:solidFill>
                            <a:schemeClr val="tx1"/>
                          </a:solidFill>
                          <a:effectLst/>
                          <a:latin typeface="Gisha" panose="020B0502040204020203" pitchFamily="34" charset="-79"/>
                          <a:ea typeface="+mn-ea"/>
                          <a:cs typeface="Gisha" panose="020B0502040204020203" pitchFamily="34" charset="-79"/>
                        </a:rPr>
                        <a:t>410</a:t>
                      </a:r>
                    </a:p>
                  </a:txBody>
                  <a:tcPr marL="0" marR="0" marT="0" marB="0" anchor="ctr" anchorCtr="1"/>
                </a:tc>
                <a:tc>
                  <a:txBody>
                    <a:bodyPr/>
                    <a:lstStyle/>
                    <a:p>
                      <a:pPr algn="ctr" rtl="0" fontAlgn="b"/>
                      <a:r>
                        <a:rPr lang="he-IL" sz="1800" u="none" strike="noStrike" kern="1200" dirty="0">
                          <a:solidFill>
                            <a:schemeClr val="tx1"/>
                          </a:solidFill>
                          <a:effectLst/>
                          <a:latin typeface="Gisha" panose="020B0502040204020203" pitchFamily="34" charset="-79"/>
                          <a:ea typeface="+mn-ea"/>
                          <a:cs typeface="Gisha" panose="020B0502040204020203" pitchFamily="34" charset="-79"/>
                        </a:rPr>
                        <a:t>1,640</a:t>
                      </a:r>
                    </a:p>
                  </a:txBody>
                  <a:tcPr marL="9525" marR="9525" marT="9525" marB="0" anchor="ctr" anchorCtr="1"/>
                </a:tc>
                <a:extLst>
                  <a:ext uri="{0D108BD9-81ED-4DB2-BD59-A6C34878D82A}">
                    <a16:rowId xmlns:a16="http://schemas.microsoft.com/office/drawing/2014/main" val="2330293186"/>
                  </a:ext>
                </a:extLst>
              </a:tr>
              <a:tr h="370840">
                <a:tc>
                  <a:txBody>
                    <a:bodyPr/>
                    <a:lstStyle/>
                    <a:p>
                      <a:pPr algn="r" rtl="1" fontAlgn="ctr"/>
                      <a:r>
                        <a:rPr lang="he-IL" sz="1800" b="1" i="0" u="none" strike="noStrike" dirty="0">
                          <a:solidFill>
                            <a:schemeClr val="tx1"/>
                          </a:solidFill>
                          <a:effectLst/>
                          <a:latin typeface="Gisha" panose="020B0502040204020203" pitchFamily="34" charset="-79"/>
                          <a:cs typeface="Gisha" panose="020B0502040204020203" pitchFamily="34" charset="-79"/>
                        </a:rPr>
                        <a:t>קדם ערבה</a:t>
                      </a:r>
                    </a:p>
                  </a:txBody>
                  <a:tcPr marL="0" marR="0" marT="0" marB="0" anchor="ctr"/>
                </a:tc>
                <a:tc>
                  <a:txBody>
                    <a:bodyPr/>
                    <a:lstStyle/>
                    <a:p>
                      <a:pPr marL="0" algn="ctr" defTabSz="914400" rtl="0" eaLnBrk="1" fontAlgn="b" latinLnBrk="0" hangingPunct="1"/>
                      <a:r>
                        <a:rPr lang="he-IL" sz="1800" u="none" strike="noStrike" kern="1200" dirty="0">
                          <a:solidFill>
                            <a:schemeClr val="tx1"/>
                          </a:solidFill>
                          <a:effectLst/>
                          <a:latin typeface="Gisha" panose="020B0502040204020203" pitchFamily="34" charset="-79"/>
                          <a:ea typeface="+mn-ea"/>
                          <a:cs typeface="Gisha" panose="020B0502040204020203" pitchFamily="34" charset="-79"/>
                        </a:rPr>
                        <a:t>35</a:t>
                      </a:r>
                    </a:p>
                  </a:txBody>
                  <a:tcPr marL="0" marR="0" marT="0" marB="0" anchor="ctr" anchorCtr="1"/>
                </a:tc>
                <a:tc>
                  <a:txBody>
                    <a:bodyPr/>
                    <a:lstStyle/>
                    <a:p>
                      <a:pPr marL="0" algn="ctr" defTabSz="914400" rtl="0" eaLnBrk="1" fontAlgn="b" latinLnBrk="0" hangingPunct="1"/>
                      <a:r>
                        <a:rPr lang="he-IL" sz="1800" u="none" strike="noStrike" kern="1200" dirty="0">
                          <a:solidFill>
                            <a:schemeClr val="tx1"/>
                          </a:solidFill>
                          <a:effectLst/>
                          <a:latin typeface="Gisha" panose="020B0502040204020203" pitchFamily="34" charset="-79"/>
                          <a:ea typeface="+mn-ea"/>
                          <a:cs typeface="Gisha" panose="020B0502040204020203" pitchFamily="34" charset="-79"/>
                        </a:rPr>
                        <a:t>-</a:t>
                      </a:r>
                    </a:p>
                  </a:txBody>
                  <a:tcPr marL="0" marR="0" marT="0" marB="0" anchor="ctr" anchorCtr="1"/>
                </a:tc>
                <a:tc>
                  <a:txBody>
                    <a:bodyPr/>
                    <a:lstStyle/>
                    <a:p>
                      <a:pPr marL="0" algn="ctr" defTabSz="914400" rtl="0" eaLnBrk="1" fontAlgn="b" latinLnBrk="0" hangingPunct="1"/>
                      <a:r>
                        <a:rPr lang="he-IL" sz="1800" u="none" strike="noStrike" kern="1200" dirty="0">
                          <a:solidFill>
                            <a:schemeClr val="tx1"/>
                          </a:solidFill>
                          <a:effectLst/>
                          <a:latin typeface="Gisha" panose="020B0502040204020203" pitchFamily="34" charset="-79"/>
                          <a:ea typeface="+mn-ea"/>
                          <a:cs typeface="Gisha" panose="020B0502040204020203" pitchFamily="34" charset="-79"/>
                        </a:rPr>
                        <a:t>400</a:t>
                      </a:r>
                    </a:p>
                  </a:txBody>
                  <a:tcPr marL="0" marR="0" marT="0" marB="0" anchor="ctr" anchorCtr="1"/>
                </a:tc>
                <a:tc>
                  <a:txBody>
                    <a:bodyPr/>
                    <a:lstStyle/>
                    <a:p>
                      <a:pPr marL="0" algn="ctr" defTabSz="914400" rtl="0" eaLnBrk="1" fontAlgn="b" latinLnBrk="0" hangingPunct="1"/>
                      <a:r>
                        <a:rPr lang="he-IL" sz="1800" u="none" strike="noStrike" kern="1200" dirty="0">
                          <a:solidFill>
                            <a:schemeClr val="tx1"/>
                          </a:solidFill>
                          <a:effectLst/>
                          <a:latin typeface="Gisha" panose="020B0502040204020203" pitchFamily="34" charset="-79"/>
                          <a:ea typeface="+mn-ea"/>
                          <a:cs typeface="Gisha" panose="020B0502040204020203" pitchFamily="34" charset="-79"/>
                        </a:rPr>
                        <a:t>400</a:t>
                      </a:r>
                    </a:p>
                  </a:txBody>
                  <a:tcPr marL="0" marR="0" marT="0" marB="0" anchor="ctr" anchorCtr="1"/>
                </a:tc>
                <a:tc>
                  <a:txBody>
                    <a:bodyPr/>
                    <a:lstStyle/>
                    <a:p>
                      <a:pPr algn="ctr" rtl="0" fontAlgn="b"/>
                      <a:r>
                        <a:rPr lang="he-IL" sz="1800" u="none" strike="noStrike" kern="1200" dirty="0">
                          <a:solidFill>
                            <a:schemeClr val="tx1"/>
                          </a:solidFill>
                          <a:effectLst/>
                          <a:latin typeface="Gisha" panose="020B0502040204020203" pitchFamily="34" charset="-79"/>
                          <a:ea typeface="+mn-ea"/>
                          <a:cs typeface="Gisha" panose="020B0502040204020203" pitchFamily="34" charset="-79"/>
                        </a:rPr>
                        <a:t>1,600</a:t>
                      </a:r>
                    </a:p>
                  </a:txBody>
                  <a:tcPr marL="9525" marR="9525" marT="9525" marB="0" anchor="ctr" anchorCtr="1"/>
                </a:tc>
                <a:extLst>
                  <a:ext uri="{0D108BD9-81ED-4DB2-BD59-A6C34878D82A}">
                    <a16:rowId xmlns:a16="http://schemas.microsoft.com/office/drawing/2014/main" val="1744618341"/>
                  </a:ext>
                </a:extLst>
              </a:tr>
              <a:tr h="370840">
                <a:tc>
                  <a:txBody>
                    <a:bodyPr/>
                    <a:lstStyle/>
                    <a:p>
                      <a:pPr algn="r" rtl="1" fontAlgn="ctr"/>
                      <a:r>
                        <a:rPr lang="he-IL" sz="1800" b="1" u="none" strike="noStrike" dirty="0">
                          <a:effectLst/>
                          <a:latin typeface="Gisha" panose="020B0502040204020203" pitchFamily="34" charset="-79"/>
                          <a:cs typeface="Gisha" panose="020B0502040204020203" pitchFamily="34" charset="-79"/>
                        </a:rPr>
                        <a:t>סה"כ</a:t>
                      </a:r>
                      <a:endParaRPr lang="he-IL" sz="1800" b="1" i="0" u="none" strike="noStrike" dirty="0">
                        <a:solidFill>
                          <a:srgbClr val="000000"/>
                        </a:solidFill>
                        <a:effectLst/>
                        <a:latin typeface="Gisha" panose="020B0502040204020203" pitchFamily="34" charset="-79"/>
                        <a:cs typeface="Gisha" panose="020B0502040204020203" pitchFamily="34" charset="-79"/>
                      </a:endParaRPr>
                    </a:p>
                  </a:txBody>
                  <a:tcPr marL="0" marR="0" marT="0" marB="0" anchor="ctr"/>
                </a:tc>
                <a:tc>
                  <a:txBody>
                    <a:bodyPr/>
                    <a:lstStyle/>
                    <a:p>
                      <a:pPr marL="0" algn="ctr" defTabSz="914400" rtl="0" eaLnBrk="1" fontAlgn="b" latinLnBrk="0" hangingPunct="1"/>
                      <a:r>
                        <a:rPr lang="he-IL" sz="1800" b="1" u="none" strike="noStrike" kern="1200" dirty="0">
                          <a:solidFill>
                            <a:schemeClr val="tx1"/>
                          </a:solidFill>
                          <a:effectLst/>
                          <a:latin typeface="Gisha" panose="020B0502040204020203" pitchFamily="34" charset="-79"/>
                          <a:ea typeface="+mn-ea"/>
                          <a:cs typeface="Gisha" panose="020B0502040204020203" pitchFamily="34" charset="-79"/>
                        </a:rPr>
                        <a:t>490</a:t>
                      </a:r>
                    </a:p>
                  </a:txBody>
                  <a:tcPr marL="0" marR="0" marT="0" marB="0" anchor="ctr" anchorCtr="1"/>
                </a:tc>
                <a:tc>
                  <a:txBody>
                    <a:bodyPr/>
                    <a:lstStyle/>
                    <a:p>
                      <a:pPr marL="0" algn="ctr" defTabSz="914400" rtl="0" eaLnBrk="1" fontAlgn="b" latinLnBrk="0" hangingPunct="1"/>
                      <a:r>
                        <a:rPr lang="he-IL" sz="1800" b="1" u="none" strike="noStrike" kern="1200" dirty="0">
                          <a:solidFill>
                            <a:schemeClr val="tx1"/>
                          </a:solidFill>
                          <a:effectLst/>
                          <a:latin typeface="Gisha" panose="020B0502040204020203" pitchFamily="34" charset="-79"/>
                          <a:ea typeface="+mn-ea"/>
                          <a:cs typeface="Gisha" panose="020B0502040204020203" pitchFamily="34" charset="-79"/>
                        </a:rPr>
                        <a:t>1,302</a:t>
                      </a:r>
                    </a:p>
                  </a:txBody>
                  <a:tcPr marL="0" marR="0" marT="0" marB="0" anchor="ctr" anchorCtr="1"/>
                </a:tc>
                <a:tc>
                  <a:txBody>
                    <a:bodyPr/>
                    <a:lstStyle/>
                    <a:p>
                      <a:pPr marL="0" algn="ctr" defTabSz="914400" rtl="0" eaLnBrk="1" fontAlgn="b" latinLnBrk="0" hangingPunct="1"/>
                      <a:r>
                        <a:rPr lang="he-IL" sz="1800" b="1" u="none" strike="noStrike" kern="1200" dirty="0">
                          <a:solidFill>
                            <a:schemeClr val="tx1"/>
                          </a:solidFill>
                          <a:effectLst/>
                          <a:latin typeface="Gisha" panose="020B0502040204020203" pitchFamily="34" charset="-79"/>
                          <a:ea typeface="+mn-ea"/>
                          <a:cs typeface="Gisha" panose="020B0502040204020203" pitchFamily="34" charset="-79"/>
                        </a:rPr>
                        <a:t>1,115</a:t>
                      </a:r>
                    </a:p>
                  </a:txBody>
                  <a:tcPr marL="0" marR="0" marT="0" marB="0" anchor="ctr" anchorCtr="1"/>
                </a:tc>
                <a:tc>
                  <a:txBody>
                    <a:bodyPr/>
                    <a:lstStyle/>
                    <a:p>
                      <a:pPr marL="0" algn="ctr" defTabSz="914400" rtl="0" eaLnBrk="1" fontAlgn="b" latinLnBrk="0" hangingPunct="1"/>
                      <a:r>
                        <a:rPr lang="he-IL" sz="1800" b="1" u="none" strike="noStrike" kern="1200" dirty="0">
                          <a:solidFill>
                            <a:schemeClr val="tx1"/>
                          </a:solidFill>
                          <a:effectLst/>
                          <a:latin typeface="Gisha" panose="020B0502040204020203" pitchFamily="34" charset="-79"/>
                          <a:ea typeface="+mn-ea"/>
                          <a:cs typeface="Gisha" panose="020B0502040204020203" pitchFamily="34" charset="-79"/>
                        </a:rPr>
                        <a:t>2,417</a:t>
                      </a:r>
                    </a:p>
                  </a:txBody>
                  <a:tcPr marL="0" marR="0" marT="0" marB="0" anchor="ctr" anchorCtr="1"/>
                </a:tc>
                <a:tc>
                  <a:txBody>
                    <a:bodyPr/>
                    <a:lstStyle/>
                    <a:p>
                      <a:pPr algn="ctr" rtl="0" fontAlgn="b"/>
                      <a:r>
                        <a:rPr lang="he-IL" sz="1800" b="1" u="none" strike="noStrike" kern="1200" dirty="0">
                          <a:solidFill>
                            <a:schemeClr val="tx1"/>
                          </a:solidFill>
                          <a:effectLst/>
                          <a:latin typeface="Gisha" panose="020B0502040204020203" pitchFamily="34" charset="-79"/>
                          <a:ea typeface="+mn-ea"/>
                          <a:cs typeface="Gisha" panose="020B0502040204020203" pitchFamily="34" charset="-79"/>
                        </a:rPr>
                        <a:t>*9,668</a:t>
                      </a:r>
                    </a:p>
                  </a:txBody>
                  <a:tcPr marL="9525" marR="9525" marT="9525" marB="0" anchor="ctr" anchorCtr="1"/>
                </a:tc>
                <a:extLst>
                  <a:ext uri="{0D108BD9-81ED-4DB2-BD59-A6C34878D82A}">
                    <a16:rowId xmlns:a16="http://schemas.microsoft.com/office/drawing/2014/main" val="1973567626"/>
                  </a:ext>
                </a:extLst>
              </a:tr>
            </a:tbl>
          </a:graphicData>
        </a:graphic>
      </p:graphicFrame>
    </p:spTree>
    <p:extLst>
      <p:ext uri="{BB962C8B-B14F-4D97-AF65-F5344CB8AC3E}">
        <p14:creationId xmlns:p14="http://schemas.microsoft.com/office/powerpoint/2010/main" val="26639674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814</TotalTime>
  <Words>1211</Words>
  <Application>Microsoft Office PowerPoint</Application>
  <PresentationFormat>Widescreen</PresentationFormat>
  <Paragraphs>315</Paragraphs>
  <Slides>21</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David</vt:lpstr>
      <vt:lpstr>Gisha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Oded</dc:creator>
  <cp:lastModifiedBy>Oded</cp:lastModifiedBy>
  <cp:revision>79</cp:revision>
  <dcterms:created xsi:type="dcterms:W3CDTF">2020-06-09T08:55:32Z</dcterms:created>
  <dcterms:modified xsi:type="dcterms:W3CDTF">2020-07-01T11:42:38Z</dcterms:modified>
</cp:coreProperties>
</file>